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2" r:id="rId2"/>
    <p:sldId id="256" r:id="rId3"/>
    <p:sldId id="258" r:id="rId4"/>
    <p:sldId id="273" r:id="rId5"/>
    <p:sldId id="262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601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95BB-9058-42A6-ACA5-B5CE2E838057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D199E-44E4-492C-867A-5C4B304B47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90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D199E-44E4-492C-867A-5C4B304B479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D199E-44E4-492C-867A-5C4B304B479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D199E-44E4-492C-867A-5C4B304B479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D199E-44E4-492C-867A-5C4B304B479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1CAE-7C28-45BA-82C2-F86FCD722F9B}" type="datetimeFigureOut">
              <a:rPr lang="de-DE" smtClean="0"/>
              <a:pPr/>
              <a:t>20.10.2012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4AF7-F344-43A1-88A5-711ACD2DFC0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9388" y="436563"/>
            <a:ext cx="87852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4500" b="1">
                <a:solidFill>
                  <a:schemeClr val="bg1"/>
                </a:solidFill>
                <a:latin typeface="Garamond" pitchFamily="18" charset="0"/>
              </a:rPr>
              <a:t>COMENIUS 2012/2014</a:t>
            </a:r>
          </a:p>
        </p:txBody>
      </p:sp>
      <p:grpSp>
        <p:nvGrpSpPr>
          <p:cNvPr id="2052" name="Group 43"/>
          <p:cNvGrpSpPr>
            <a:grpSpLocks/>
          </p:cNvGrpSpPr>
          <p:nvPr/>
        </p:nvGrpSpPr>
        <p:grpSpPr bwMode="auto">
          <a:xfrm>
            <a:off x="415925" y="1760538"/>
            <a:ext cx="8580438" cy="4768850"/>
            <a:chOff x="404" y="1064"/>
            <a:chExt cx="5023" cy="3004"/>
          </a:xfrm>
        </p:grpSpPr>
        <p:sp>
          <p:nvSpPr>
            <p:cNvPr id="2055" name="Rectangle 14"/>
            <p:cNvSpPr>
              <a:spLocks noChangeArrowheads="1"/>
            </p:cNvSpPr>
            <p:nvPr/>
          </p:nvSpPr>
          <p:spPr bwMode="auto">
            <a:xfrm>
              <a:off x="1152" y="1211"/>
              <a:ext cx="4032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endParaRPr lang="de-DE" sz="3200"/>
            </a:p>
          </p:txBody>
        </p:sp>
        <p:pic>
          <p:nvPicPr>
            <p:cNvPr id="2056" name="Picture 20" descr="carti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064"/>
              <a:ext cx="2246" cy="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Line 23"/>
            <p:cNvSpPr>
              <a:spLocks noChangeShapeType="1"/>
            </p:cNvSpPr>
            <p:nvPr/>
          </p:nvSpPr>
          <p:spPr bwMode="auto">
            <a:xfrm>
              <a:off x="476" y="4041"/>
              <a:ext cx="953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058" name="Line 24"/>
            <p:cNvSpPr>
              <a:spLocks noChangeShapeType="1"/>
            </p:cNvSpPr>
            <p:nvPr/>
          </p:nvSpPr>
          <p:spPr bwMode="auto">
            <a:xfrm flipV="1">
              <a:off x="1429" y="3588"/>
              <a:ext cx="816" cy="45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059" name="Text Box 25"/>
            <p:cNvSpPr txBox="1">
              <a:spLocks noChangeArrowheads="1"/>
            </p:cNvSpPr>
            <p:nvPr/>
          </p:nvSpPr>
          <p:spPr bwMode="auto">
            <a:xfrm>
              <a:off x="404" y="3777"/>
              <a:ext cx="5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it-IT" sz="2400">
                  <a:latin typeface="Arial" charset="0"/>
                </a:rPr>
                <a:t> </a:t>
              </a:r>
              <a:r>
                <a:rPr lang="it-IT" sz="2400"/>
                <a:t>SPAIN</a:t>
              </a:r>
              <a:endParaRPr lang="it-IT" sz="2400">
                <a:latin typeface="Arial" charset="0"/>
              </a:endParaRPr>
            </a:p>
          </p:txBody>
        </p:sp>
        <p:sp>
          <p:nvSpPr>
            <p:cNvPr id="2060" name="Line 27"/>
            <p:cNvSpPr>
              <a:spLocks noChangeShapeType="1"/>
            </p:cNvSpPr>
            <p:nvPr/>
          </p:nvSpPr>
          <p:spPr bwMode="auto">
            <a:xfrm>
              <a:off x="2109" y="2272"/>
              <a:ext cx="1023" cy="70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061" name="Text Box 28"/>
            <p:cNvSpPr txBox="1">
              <a:spLocks noChangeArrowheads="1"/>
            </p:cNvSpPr>
            <p:nvPr/>
          </p:nvSpPr>
          <p:spPr bwMode="auto">
            <a:xfrm>
              <a:off x="411" y="2647"/>
              <a:ext cx="5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it-IT" sz="2400">
                  <a:latin typeface="Arial" charset="0"/>
                </a:rPr>
                <a:t>ITALY</a:t>
              </a:r>
            </a:p>
          </p:txBody>
        </p:sp>
        <p:sp>
          <p:nvSpPr>
            <p:cNvPr id="2062" name="Line 29"/>
            <p:cNvSpPr>
              <a:spLocks noChangeShapeType="1"/>
            </p:cNvSpPr>
            <p:nvPr/>
          </p:nvSpPr>
          <p:spPr bwMode="auto">
            <a:xfrm flipH="1">
              <a:off x="567" y="2272"/>
              <a:ext cx="154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063" name="Text Box 30"/>
            <p:cNvSpPr txBox="1">
              <a:spLocks noChangeArrowheads="1"/>
            </p:cNvSpPr>
            <p:nvPr/>
          </p:nvSpPr>
          <p:spPr bwMode="auto">
            <a:xfrm>
              <a:off x="537" y="2017"/>
              <a:ext cx="9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it-IT" sz="2400">
                  <a:latin typeface="Arial" charset="0"/>
                </a:rPr>
                <a:t> AUSTRIA</a:t>
              </a:r>
            </a:p>
          </p:txBody>
        </p:sp>
        <p:sp>
          <p:nvSpPr>
            <p:cNvPr id="2064" name="Text Box 31"/>
            <p:cNvSpPr txBox="1">
              <a:spLocks noChangeArrowheads="1"/>
            </p:cNvSpPr>
            <p:nvPr/>
          </p:nvSpPr>
          <p:spPr bwMode="auto">
            <a:xfrm>
              <a:off x="4353" y="1207"/>
              <a:ext cx="8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it-IT" sz="2400">
                  <a:latin typeface="Arial" charset="0"/>
                </a:rPr>
                <a:t> </a:t>
              </a:r>
              <a:r>
                <a:rPr lang="it-IT" sz="2400"/>
                <a:t>FINLAND</a:t>
              </a:r>
              <a:endParaRPr lang="it-IT" sz="2400">
                <a:latin typeface="Arial" charset="0"/>
              </a:endParaRPr>
            </a:p>
          </p:txBody>
        </p:sp>
        <p:sp>
          <p:nvSpPr>
            <p:cNvPr id="2065" name="Line 32"/>
            <p:cNvSpPr>
              <a:spLocks noChangeShapeType="1"/>
            </p:cNvSpPr>
            <p:nvPr/>
          </p:nvSpPr>
          <p:spPr bwMode="auto">
            <a:xfrm flipH="1">
              <a:off x="3380" y="1456"/>
              <a:ext cx="906" cy="52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066" name="Line 33"/>
            <p:cNvSpPr>
              <a:spLocks noChangeShapeType="1"/>
            </p:cNvSpPr>
            <p:nvPr/>
          </p:nvSpPr>
          <p:spPr bwMode="auto">
            <a:xfrm>
              <a:off x="4286" y="1456"/>
              <a:ext cx="113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067" name="Line 34"/>
            <p:cNvSpPr>
              <a:spLocks noChangeShapeType="1"/>
            </p:cNvSpPr>
            <p:nvPr/>
          </p:nvSpPr>
          <p:spPr bwMode="auto">
            <a:xfrm flipH="1">
              <a:off x="3152" y="1864"/>
              <a:ext cx="998" cy="22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068" name="Text Box 35"/>
            <p:cNvSpPr txBox="1">
              <a:spLocks noChangeArrowheads="1"/>
            </p:cNvSpPr>
            <p:nvPr/>
          </p:nvSpPr>
          <p:spPr bwMode="auto">
            <a:xfrm>
              <a:off x="4674" y="1615"/>
              <a:ext cx="7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it-IT" sz="2400"/>
                <a:t>SWEDEN</a:t>
              </a:r>
              <a:endParaRPr lang="it-IT" sz="2400">
                <a:latin typeface="Arial" charset="0"/>
              </a:endParaRPr>
            </a:p>
          </p:txBody>
        </p:sp>
        <p:sp>
          <p:nvSpPr>
            <p:cNvPr id="2069" name="Line 36"/>
            <p:cNvSpPr>
              <a:spLocks noChangeShapeType="1"/>
            </p:cNvSpPr>
            <p:nvPr/>
          </p:nvSpPr>
          <p:spPr bwMode="auto">
            <a:xfrm flipH="1" flipV="1">
              <a:off x="3380" y="3015"/>
              <a:ext cx="920" cy="45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070" name="Text Box 37"/>
            <p:cNvSpPr txBox="1">
              <a:spLocks noChangeArrowheads="1"/>
            </p:cNvSpPr>
            <p:nvPr/>
          </p:nvSpPr>
          <p:spPr bwMode="auto">
            <a:xfrm>
              <a:off x="4271" y="3195"/>
              <a:ext cx="9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it-IT" sz="2400">
                  <a:latin typeface="Arial" charset="0"/>
                </a:rPr>
                <a:t>  </a:t>
              </a:r>
              <a:r>
                <a:rPr lang="it-IT" sz="2400"/>
                <a:t>HUNGARY</a:t>
              </a:r>
              <a:endParaRPr lang="it-IT" sz="2400">
                <a:latin typeface="Arial" charset="0"/>
              </a:endParaRPr>
            </a:p>
          </p:txBody>
        </p:sp>
        <p:sp>
          <p:nvSpPr>
            <p:cNvPr id="2071" name="Line 38"/>
            <p:cNvSpPr>
              <a:spLocks noChangeShapeType="1"/>
            </p:cNvSpPr>
            <p:nvPr/>
          </p:nvSpPr>
          <p:spPr bwMode="auto">
            <a:xfrm flipH="1" flipV="1">
              <a:off x="3379" y="2681"/>
              <a:ext cx="922" cy="15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072" name="Text Box 39"/>
            <p:cNvSpPr txBox="1">
              <a:spLocks noChangeArrowheads="1"/>
            </p:cNvSpPr>
            <p:nvPr/>
          </p:nvSpPr>
          <p:spPr bwMode="auto">
            <a:xfrm>
              <a:off x="4503" y="2592"/>
              <a:ext cx="72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it-IT" sz="2400"/>
                <a:t>POLAND</a:t>
              </a:r>
              <a:endParaRPr lang="it-IT" sz="2400">
                <a:latin typeface="Arial" charset="0"/>
              </a:endParaRPr>
            </a:p>
          </p:txBody>
        </p:sp>
        <p:sp>
          <p:nvSpPr>
            <p:cNvPr id="2073" name="Line 40"/>
            <p:cNvSpPr>
              <a:spLocks noChangeShapeType="1"/>
            </p:cNvSpPr>
            <p:nvPr/>
          </p:nvSpPr>
          <p:spPr bwMode="auto">
            <a:xfrm>
              <a:off x="4150" y="1864"/>
              <a:ext cx="1273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074" name="Line 41"/>
            <p:cNvSpPr>
              <a:spLocks noChangeShapeType="1"/>
            </p:cNvSpPr>
            <p:nvPr/>
          </p:nvSpPr>
          <p:spPr bwMode="auto">
            <a:xfrm>
              <a:off x="4289" y="3465"/>
              <a:ext cx="113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075" name="Line 42"/>
            <p:cNvSpPr>
              <a:spLocks noChangeShapeType="1"/>
            </p:cNvSpPr>
            <p:nvPr/>
          </p:nvSpPr>
          <p:spPr bwMode="auto">
            <a:xfrm>
              <a:off x="4292" y="2842"/>
              <a:ext cx="113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053" name="Line 27"/>
          <p:cNvSpPr>
            <a:spLocks noChangeShapeType="1"/>
          </p:cNvSpPr>
          <p:nvPr/>
        </p:nvSpPr>
        <p:spPr bwMode="auto">
          <a:xfrm>
            <a:off x="3062288" y="4714875"/>
            <a:ext cx="1652587" cy="3571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054" name="Line 29"/>
          <p:cNvSpPr>
            <a:spLocks noChangeShapeType="1"/>
          </p:cNvSpPr>
          <p:nvPr/>
        </p:nvSpPr>
        <p:spPr bwMode="auto">
          <a:xfrm flipH="1">
            <a:off x="428625" y="4714875"/>
            <a:ext cx="26336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9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229200"/>
            <a:ext cx="7772400" cy="1440160"/>
          </a:xfrm>
        </p:spPr>
        <p:txBody>
          <a:bodyPr>
            <a:noAutofit/>
          </a:bodyPr>
          <a:lstStyle/>
          <a:p>
            <a:r>
              <a:rPr lang="de-DE" sz="2800" dirty="0" smtClean="0"/>
              <a:t>Öffentliches Gymnasium der Stiftung</a:t>
            </a:r>
            <a:br>
              <a:rPr lang="de-DE" sz="2800" dirty="0" smtClean="0"/>
            </a:br>
            <a:r>
              <a:rPr lang="de-DE" sz="2800" dirty="0" smtClean="0"/>
              <a:t>„</a:t>
            </a:r>
            <a:r>
              <a:rPr lang="de-DE" sz="2800" dirty="0" err="1" smtClean="0"/>
              <a:t>Theresianische</a:t>
            </a:r>
            <a:r>
              <a:rPr lang="de-DE" sz="2800" dirty="0" smtClean="0"/>
              <a:t> Akademie“</a:t>
            </a:r>
            <a:br>
              <a:rPr lang="de-DE" sz="2800" dirty="0" smtClean="0"/>
            </a:br>
            <a:r>
              <a:rPr lang="de-DE" sz="2800" dirty="0" smtClean="0"/>
              <a:t>1746 - 2012</a:t>
            </a:r>
            <a:endParaRPr lang="de-DE" sz="2800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pic>
        <p:nvPicPr>
          <p:cNvPr id="14337" name="Grafik 5"/>
          <p:cNvPicPr>
            <a:picLocks noChangeAspect="1" noChangeArrowheads="1"/>
          </p:cNvPicPr>
          <p:nvPr/>
        </p:nvPicPr>
        <p:blipFill>
          <a:blip r:embed="rId3" cstate="print"/>
          <a:srcRect l="1237"/>
          <a:stretch>
            <a:fillRect/>
          </a:stretch>
        </p:blipFill>
        <p:spPr bwMode="auto">
          <a:xfrm>
            <a:off x="537506" y="140486"/>
            <a:ext cx="2376264" cy="411084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64126" y="551570"/>
            <a:ext cx="3672408" cy="45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 B4 SemiLight"/>
                <a:ea typeface="Cambria" pitchFamily="18" charset="0"/>
                <a:cs typeface="Times New Roman" pitchFamily="18" charset="0"/>
              </a:rPr>
              <a:t>Stiftung</a:t>
            </a:r>
            <a:endParaRPr kumimoji="0" lang="de-AT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eSans B4 SemiLight"/>
                <a:ea typeface="Cambria" pitchFamily="18" charset="0"/>
                <a:cs typeface="Times New Roman" pitchFamily="18" charset="0"/>
              </a:rPr>
              <a:t>Theresianische</a:t>
            </a:r>
            <a:r>
              <a:rPr kumimoji="0" lang="de-DE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eSans B4 SemiLight"/>
                <a:ea typeface="Cambria" pitchFamily="18" charset="0"/>
                <a:cs typeface="Times New Roman" pitchFamily="18" charset="0"/>
              </a:rPr>
              <a:t> Akademie Wien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_Datensicherung\ADM\PRTher\WerbungInspLUX\WerbungInspLUX\Bilder\300dpi\FassadeFahnen K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72" y="1145807"/>
            <a:ext cx="5926348" cy="401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pic>
        <p:nvPicPr>
          <p:cNvPr id="4" name="Grafik 5"/>
          <p:cNvPicPr>
            <a:picLocks noChangeAspect="1" noChangeArrowheads="1"/>
          </p:cNvPicPr>
          <p:nvPr/>
        </p:nvPicPr>
        <p:blipFill>
          <a:blip r:embed="rId3" cstate="print"/>
          <a:srcRect l="1237"/>
          <a:stretch>
            <a:fillRect/>
          </a:stretch>
        </p:blipFill>
        <p:spPr bwMode="auto">
          <a:xfrm>
            <a:off x="323528" y="260648"/>
            <a:ext cx="2664296" cy="460912"/>
          </a:xfrm>
          <a:prstGeom prst="rect">
            <a:avLst/>
          </a:prstGeom>
          <a:noFill/>
        </p:spPr>
      </p:pic>
      <p:pic>
        <p:nvPicPr>
          <p:cNvPr id="13" name="Grafik 12" descr="Theresianum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6851"/>
            <a:ext cx="9144000" cy="5328909"/>
          </a:xfrm>
          <a:prstGeom prst="rect">
            <a:avLst/>
          </a:prstGeom>
        </p:spPr>
      </p:pic>
      <p:sp>
        <p:nvSpPr>
          <p:cNvPr id="15" name="Rad 14"/>
          <p:cNvSpPr/>
          <p:nvPr/>
        </p:nvSpPr>
        <p:spPr>
          <a:xfrm>
            <a:off x="3275856" y="3068960"/>
            <a:ext cx="216024" cy="19432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 rot="-1080000">
            <a:off x="2438625" y="1326773"/>
            <a:ext cx="3405611" cy="466509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b="1" dirty="0" err="1" smtClean="0"/>
              <a:t>Assets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888" y="1772816"/>
            <a:ext cx="5040560" cy="420506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Location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middle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of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the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city</a:t>
            </a:r>
            <a:r>
              <a:rPr lang="de-DE" sz="2400" dirty="0" smtClean="0"/>
              <a:t>,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good</a:t>
            </a:r>
            <a:r>
              <a:rPr lang="de-DE" sz="2400" dirty="0" smtClean="0"/>
              <a:t>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</a:t>
            </a:r>
            <a:r>
              <a:rPr lang="de-DE" sz="2400" dirty="0" err="1" smtClean="0"/>
              <a:t>transport</a:t>
            </a:r>
            <a:endParaRPr lang="de-DE" sz="2400" dirty="0" smtClean="0"/>
          </a:p>
          <a:p>
            <a:r>
              <a:rPr lang="de-DE" sz="2400" b="1" dirty="0" smtClean="0">
                <a:solidFill>
                  <a:srgbClr val="FF0000"/>
                </a:solidFill>
              </a:rPr>
              <a:t>50.000 m</a:t>
            </a:r>
            <a:r>
              <a:rPr lang="de-DE" sz="2400" b="1" baseline="30000" dirty="0" smtClean="0">
                <a:solidFill>
                  <a:srgbClr val="FF0000"/>
                </a:solidFill>
              </a:rPr>
              <a:t>2</a:t>
            </a:r>
            <a:r>
              <a:rPr lang="de-DE" sz="2400" b="1" dirty="0" smtClean="0">
                <a:solidFill>
                  <a:srgbClr val="FF0000"/>
                </a:solidFill>
              </a:rPr>
              <a:t> park</a:t>
            </a:r>
            <a:r>
              <a:rPr lang="de-DE" sz="2400" dirty="0" smtClean="0"/>
              <a:t>, </a:t>
            </a:r>
            <a:r>
              <a:rPr lang="de-DE" sz="2400" dirty="0" err="1" smtClean="0"/>
              <a:t>sports</a:t>
            </a:r>
            <a:r>
              <a:rPr lang="de-DE" sz="2400" dirty="0" smtClean="0"/>
              <a:t> </a:t>
            </a:r>
            <a:r>
              <a:rPr lang="de-DE" sz="2400" dirty="0" err="1" smtClean="0"/>
              <a:t>facilities</a:t>
            </a:r>
            <a:r>
              <a:rPr lang="de-DE" sz="2400" dirty="0" smtClean="0"/>
              <a:t>,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swimming</a:t>
            </a:r>
            <a:r>
              <a:rPr lang="de-DE" sz="2400" dirty="0" smtClean="0"/>
              <a:t> </a:t>
            </a:r>
            <a:r>
              <a:rPr lang="de-DE" sz="2400" dirty="0" err="1" smtClean="0"/>
              <a:t>pool</a:t>
            </a:r>
            <a:r>
              <a:rPr lang="de-DE" sz="2400" dirty="0" smtClean="0"/>
              <a:t>, </a:t>
            </a:r>
            <a:r>
              <a:rPr lang="de-DE" sz="2400" dirty="0" err="1" smtClean="0"/>
              <a:t>science</a:t>
            </a:r>
            <a:r>
              <a:rPr lang="de-DE" sz="2400" dirty="0" smtClean="0"/>
              <a:t> </a:t>
            </a:r>
            <a:r>
              <a:rPr lang="de-DE" sz="2400" dirty="0" err="1" smtClean="0"/>
              <a:t>labs</a:t>
            </a:r>
            <a:r>
              <a:rPr lang="de-DE" sz="2400" dirty="0" smtClean="0"/>
              <a:t>,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chapel</a:t>
            </a:r>
            <a:r>
              <a:rPr lang="de-DE" sz="2400" dirty="0" smtClean="0"/>
              <a:t>, etc.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Extracurricular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activities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err="1" smtClean="0"/>
              <a:t>creative</a:t>
            </a:r>
            <a:r>
              <a:rPr lang="de-DE" sz="2400" dirty="0" smtClean="0"/>
              <a:t>, </a:t>
            </a:r>
            <a:r>
              <a:rPr lang="de-DE" sz="2400" dirty="0" err="1" smtClean="0"/>
              <a:t>music</a:t>
            </a:r>
            <a:r>
              <a:rPr lang="de-DE" sz="2400" dirty="0" smtClean="0"/>
              <a:t>, </a:t>
            </a:r>
            <a:r>
              <a:rPr lang="de-DE" sz="2400" dirty="0" err="1" smtClean="0"/>
              <a:t>games</a:t>
            </a:r>
            <a:r>
              <a:rPr lang="de-DE" sz="2400" dirty="0" smtClean="0"/>
              <a:t>, </a:t>
            </a:r>
            <a:r>
              <a:rPr lang="de-DE" sz="2400" dirty="0" err="1" smtClean="0"/>
              <a:t>languages</a:t>
            </a:r>
            <a:r>
              <a:rPr lang="de-DE" sz="2400" dirty="0" smtClean="0"/>
              <a:t>)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Additional </a:t>
            </a:r>
            <a:r>
              <a:rPr lang="de-DE" sz="2400" b="1" dirty="0" err="1" smtClean="0">
                <a:solidFill>
                  <a:srgbClr val="FF0000"/>
                </a:solidFill>
              </a:rPr>
              <a:t>qualifications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(Cambridge </a:t>
            </a:r>
            <a:r>
              <a:rPr lang="de-DE" sz="2400" dirty="0" err="1" smtClean="0"/>
              <a:t>Exams</a:t>
            </a:r>
            <a:r>
              <a:rPr lang="de-DE" sz="2400" dirty="0" smtClean="0"/>
              <a:t>, DELF, EBCL)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270 </a:t>
            </a:r>
            <a:r>
              <a:rPr lang="de-DE" sz="2400" b="1" dirty="0" err="1" smtClean="0">
                <a:solidFill>
                  <a:srgbClr val="FF0000"/>
                </a:solidFill>
              </a:rPr>
              <a:t>years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of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tradition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4" name="Grafik 5"/>
          <p:cNvPicPr>
            <a:picLocks noChangeAspect="1" noChangeArrowheads="1"/>
          </p:cNvPicPr>
          <p:nvPr/>
        </p:nvPicPr>
        <p:blipFill>
          <a:blip r:embed="rId3" cstate="print"/>
          <a:srcRect l="1237"/>
          <a:stretch>
            <a:fillRect/>
          </a:stretch>
        </p:blipFill>
        <p:spPr bwMode="auto">
          <a:xfrm>
            <a:off x="323528" y="404664"/>
            <a:ext cx="2409359" cy="431551"/>
          </a:xfrm>
          <a:prstGeom prst="rect">
            <a:avLst/>
          </a:prstGeom>
          <a:noFill/>
        </p:spPr>
      </p:pic>
      <p:pic>
        <p:nvPicPr>
          <p:cNvPr id="18" name="Grafik 17" descr="IMG_2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79" y="1196752"/>
            <a:ext cx="3456384" cy="2304256"/>
          </a:xfrm>
          <a:prstGeom prst="rect">
            <a:avLst/>
          </a:prstGeom>
        </p:spPr>
      </p:pic>
      <p:pic>
        <p:nvPicPr>
          <p:cNvPr id="22" name="Grafik 21" descr="IMG_86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69144" y="2348880"/>
            <a:ext cx="9144000" cy="6096000"/>
          </a:xfrm>
          <a:prstGeom prst="rect">
            <a:avLst/>
          </a:prstGeom>
        </p:spPr>
      </p:pic>
      <p:pic>
        <p:nvPicPr>
          <p:cNvPr id="19" name="Grafik 18" descr="DSCF01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7211" y="3573016"/>
            <a:ext cx="3411252" cy="25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School Focus </a:t>
            </a:r>
            <a:br>
              <a:rPr lang="de-DE" b="1" dirty="0" smtClean="0"/>
            </a:br>
            <a:r>
              <a:rPr lang="de-DE" sz="3600" b="1" dirty="0" err="1" smtClean="0"/>
              <a:t>Secondary</a:t>
            </a:r>
            <a:r>
              <a:rPr lang="de-DE" sz="3600" b="1" dirty="0" smtClean="0"/>
              <a:t> Academic School 10 – 18 </a:t>
            </a:r>
            <a:r>
              <a:rPr lang="de-DE" sz="3600" b="1" dirty="0" err="1" smtClean="0"/>
              <a:t>yrs</a:t>
            </a:r>
            <a:r>
              <a:rPr lang="de-DE" sz="3600" b="1" dirty="0" smtClean="0"/>
              <a:t>.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88840"/>
            <a:ext cx="5040560" cy="4137323"/>
          </a:xfrm>
        </p:spPr>
        <p:txBody>
          <a:bodyPr>
            <a:norm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</a:rPr>
              <a:t>Foreign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Languages</a:t>
            </a:r>
            <a:r>
              <a:rPr lang="de-DE" sz="2400" dirty="0" smtClean="0"/>
              <a:t>: </a:t>
            </a:r>
            <a:r>
              <a:rPr lang="de-DE" sz="2400" dirty="0" smtClean="0"/>
              <a:t>4 </a:t>
            </a:r>
            <a:r>
              <a:rPr lang="de-DE" sz="2400" dirty="0" err="1" smtClean="0"/>
              <a:t>mandatory</a:t>
            </a:r>
            <a:r>
              <a:rPr lang="de-DE" sz="2400" dirty="0" smtClean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foreign</a:t>
            </a:r>
            <a:r>
              <a:rPr lang="de-DE" sz="2400" dirty="0" smtClean="0"/>
              <a:t> </a:t>
            </a:r>
            <a:r>
              <a:rPr lang="de-DE" sz="2400" dirty="0" err="1" smtClean="0"/>
              <a:t>languages</a:t>
            </a:r>
            <a:r>
              <a:rPr lang="de-DE" sz="2400" dirty="0" smtClean="0"/>
              <a:t>: English, French, </a:t>
            </a:r>
            <a:br>
              <a:rPr lang="de-DE" sz="2400" dirty="0" smtClean="0"/>
            </a:br>
            <a:r>
              <a:rPr lang="de-DE" sz="2400" dirty="0" err="1" smtClean="0"/>
              <a:t>Latin</a:t>
            </a:r>
            <a:r>
              <a:rPr lang="de-DE" sz="2400" dirty="0" smtClean="0"/>
              <a:t>, </a:t>
            </a:r>
            <a:r>
              <a:rPr lang="de-DE" sz="2400" dirty="0" err="1" smtClean="0"/>
              <a:t>Russian</a:t>
            </a:r>
            <a:endParaRPr lang="de-DE" sz="2400" dirty="0" smtClean="0"/>
          </a:p>
          <a:p>
            <a:r>
              <a:rPr lang="de-DE" sz="2400" b="1" dirty="0" smtClean="0">
                <a:solidFill>
                  <a:srgbClr val="FF0000"/>
                </a:solidFill>
              </a:rPr>
              <a:t>Sport</a:t>
            </a:r>
            <a:r>
              <a:rPr lang="de-DE" sz="2400" dirty="0" smtClean="0"/>
              <a:t> (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smtClean="0"/>
              <a:t>a </a:t>
            </a:r>
            <a:r>
              <a:rPr lang="de-DE" sz="2400" dirty="0" err="1" smtClean="0"/>
              <a:t>balanced</a:t>
            </a:r>
            <a:r>
              <a:rPr lang="de-DE" sz="2400" dirty="0" smtClean="0"/>
              <a:t> </a:t>
            </a:r>
            <a:r>
              <a:rPr lang="de-DE" sz="2400" dirty="0" err="1" smtClean="0"/>
              <a:t>education</a:t>
            </a:r>
            <a:r>
              <a:rPr lang="de-DE" sz="2400" dirty="0" smtClean="0"/>
              <a:t>)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Boarding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day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pupils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2400" dirty="0" smtClean="0"/>
              <a:t>(</a:t>
            </a:r>
            <a:r>
              <a:rPr lang="de-DE" sz="2400" dirty="0" smtClean="0"/>
              <a:t>8 a.m</a:t>
            </a:r>
            <a:r>
              <a:rPr lang="de-DE" sz="2400" dirty="0" smtClean="0"/>
              <a:t>.- 6 </a:t>
            </a:r>
            <a:r>
              <a:rPr lang="de-DE" sz="2400" dirty="0" smtClean="0"/>
              <a:t>p.m</a:t>
            </a:r>
            <a:r>
              <a:rPr lang="de-DE" sz="2400" dirty="0" smtClean="0"/>
              <a:t>.)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International </a:t>
            </a:r>
            <a:r>
              <a:rPr lang="de-DE" sz="2400" b="1" dirty="0" err="1" smtClean="0">
                <a:solidFill>
                  <a:srgbClr val="FF0000"/>
                </a:solidFill>
              </a:rPr>
              <a:t>projects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r>
              <a:rPr lang="de-DE" sz="2400" b="1" dirty="0" err="1" smtClean="0">
                <a:solidFill>
                  <a:srgbClr val="FF0000"/>
                </a:solidFill>
              </a:rPr>
              <a:t>Selection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pupils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smtClean="0"/>
              <a:t>interview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830 </a:t>
            </a:r>
            <a:r>
              <a:rPr lang="de-DE" sz="2400" b="1" dirty="0" err="1">
                <a:solidFill>
                  <a:srgbClr val="FF0000"/>
                </a:solidFill>
              </a:rPr>
              <a:t>students</a:t>
            </a:r>
            <a:r>
              <a:rPr lang="de-DE" sz="2400" b="1" dirty="0">
                <a:solidFill>
                  <a:srgbClr val="FF0000"/>
                </a:solidFill>
              </a:rPr>
              <a:t>, 130 </a:t>
            </a:r>
            <a:r>
              <a:rPr lang="de-DE" sz="2400" b="1" dirty="0" err="1">
                <a:solidFill>
                  <a:srgbClr val="FF0000"/>
                </a:solidFill>
              </a:rPr>
              <a:t>teachers</a:t>
            </a:r>
            <a:endParaRPr lang="de-DE" sz="2400" b="1" dirty="0">
              <a:solidFill>
                <a:srgbClr val="FF0000"/>
              </a:solidFill>
            </a:endParaRPr>
          </a:p>
          <a:p>
            <a:endParaRPr lang="de-DE" sz="2400" dirty="0"/>
          </a:p>
        </p:txBody>
      </p:sp>
      <p:pic>
        <p:nvPicPr>
          <p:cNvPr id="4" name="Grafik 5"/>
          <p:cNvPicPr>
            <a:picLocks noChangeAspect="1" noChangeArrowheads="1"/>
          </p:cNvPicPr>
          <p:nvPr/>
        </p:nvPicPr>
        <p:blipFill>
          <a:blip r:embed="rId3" cstate="print"/>
          <a:srcRect l="1237"/>
          <a:stretch>
            <a:fillRect/>
          </a:stretch>
        </p:blipFill>
        <p:spPr bwMode="auto">
          <a:xfrm>
            <a:off x="251520" y="260648"/>
            <a:ext cx="2304256" cy="398627"/>
          </a:xfrm>
          <a:prstGeom prst="rect">
            <a:avLst/>
          </a:prstGeom>
          <a:noFill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21" y="1879110"/>
            <a:ext cx="3119340" cy="2081321"/>
          </a:xfrm>
          <a:prstGeom prst="rect">
            <a:avLst/>
          </a:prstGeom>
        </p:spPr>
      </p:pic>
      <p:pic>
        <p:nvPicPr>
          <p:cNvPr id="7" name="Grafik 6" descr="P10100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95221" y="3984950"/>
            <a:ext cx="3119340" cy="233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Bildschirmpräsentation (4:3)</PresentationFormat>
  <Paragraphs>28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Larissa-Design</vt:lpstr>
      <vt:lpstr>PowerPoint-Präsentation</vt:lpstr>
      <vt:lpstr>Öffentliches Gymnasium der Stiftung „Theresianische Akademie“ 1746 - 2012</vt:lpstr>
      <vt:lpstr>PowerPoint-Präsentation</vt:lpstr>
      <vt:lpstr>Assets</vt:lpstr>
      <vt:lpstr>School Focus  Secondary Academic School 10 – 18 yrs.</vt:lpstr>
    </vt:vector>
  </TitlesOfParts>
  <Company>Theresianische Akademie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Theresianum</dc:title>
  <dc:creator>TIEF</dc:creator>
  <cp:lastModifiedBy>Fritz Tiefenbrunner</cp:lastModifiedBy>
  <cp:revision>36</cp:revision>
  <dcterms:created xsi:type="dcterms:W3CDTF">2010-12-27T15:23:11Z</dcterms:created>
  <dcterms:modified xsi:type="dcterms:W3CDTF">2012-10-20T07:18:00Z</dcterms:modified>
</cp:coreProperties>
</file>