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3" r:id="rId6"/>
    <p:sldId id="264" r:id="rId7"/>
    <p:sldId id="262" r:id="rId8"/>
    <p:sldId id="265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56">
          <p15:clr>
            <a:srgbClr val="A4A3A4"/>
          </p15:clr>
        </p15:guide>
        <p15:guide id="2" orient="horz" pos="3884">
          <p15:clr>
            <a:srgbClr val="A4A3A4"/>
          </p15:clr>
        </p15:guide>
        <p15:guide id="3" pos="2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69" autoAdjust="0"/>
    <p:restoredTop sz="94660"/>
  </p:normalViewPr>
  <p:slideViewPr>
    <p:cSldViewPr>
      <p:cViewPr varScale="1">
        <p:scale>
          <a:sx n="70" d="100"/>
          <a:sy n="70" d="100"/>
        </p:scale>
        <p:origin x="1188" y="60"/>
      </p:cViewPr>
      <p:guideLst>
        <p:guide orient="horz" pos="4156"/>
        <p:guide orient="horz" pos="3884"/>
        <p:guide pos="29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46D77-7A3F-4FA9-AC92-709AED4FB5F6}" type="datetimeFigureOut">
              <a:rPr lang="sv-SE" smtClean="0"/>
              <a:pPr/>
              <a:t>2019-02-07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D709F-E256-4A36-B43A-C2969BEDD107}" type="slidenum">
              <a:rPr lang="sv-SE" smtClean="0"/>
              <a:pPr/>
              <a:t>‹N›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0970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D709F-E256-4A36-B43A-C2969BEDD107}" type="slidenum">
              <a:rPr lang="sv-SE" smtClean="0"/>
              <a:pPr/>
              <a:t>1</a:t>
            </a:fld>
            <a:endParaRPr 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D709F-E256-4A36-B43A-C2969BEDD107}" type="slidenum">
              <a:rPr lang="sv-SE" smtClean="0"/>
              <a:pPr/>
              <a:t>2</a:t>
            </a:fld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om du vill redigera mall för underrubrikformat</a:t>
            </a:r>
            <a:endParaRPr lang="en-US" dirty="0"/>
          </a:p>
        </p:txBody>
      </p:sp>
      <p:pic>
        <p:nvPicPr>
          <p:cNvPr id="9" name="Bildobjekt 8" descr="StockholmsStad_logot#21B0A5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45869" y="576103"/>
            <a:ext cx="1613919" cy="548641"/>
          </a:xfrm>
          <a:prstGeom prst="rect">
            <a:avLst/>
          </a:prstGeom>
        </p:spPr>
      </p:pic>
      <p:sp>
        <p:nvSpPr>
          <p:cNvPr id="8" name="Rubrik 7"/>
          <p:cNvSpPr>
            <a:spLocks noGrp="1"/>
          </p:cNvSpPr>
          <p:nvPr>
            <p:ph type="title"/>
          </p:nvPr>
        </p:nvSpPr>
        <p:spPr>
          <a:xfrm>
            <a:off x="468313" y="2276872"/>
            <a:ext cx="8229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1" name="Platshållare fö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B218-3DE3-4178-8442-88C7D5609640}" type="datetime1">
              <a:rPr lang="sv-SE" smtClean="0"/>
              <a:pPr/>
              <a:t>2019-02-07</a:t>
            </a:fld>
            <a:endParaRPr lang="en-US" dirty="0"/>
          </a:p>
        </p:txBody>
      </p:sp>
      <p:sp>
        <p:nvSpPr>
          <p:cNvPr id="12" name="Platshållare för sidfo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Platshållare för bild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Sid </a:t>
            </a:r>
            <a:fld id="{625BFF1C-0550-4892-A058-F5526EA5680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pic>
        <p:nvPicPr>
          <p:cNvPr id="8" name="Bildobjekt 7" descr="StockholmsStad_logot#21B0A5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7544" y="6093296"/>
            <a:ext cx="1440000" cy="489518"/>
          </a:xfrm>
          <a:prstGeom prst="rect">
            <a:avLst/>
          </a:prstGeom>
        </p:spPr>
      </p:pic>
      <p:sp>
        <p:nvSpPr>
          <p:cNvPr id="14" name="Platshållare fö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B218-3DE3-4178-8442-88C7D5609640}" type="datetime1">
              <a:rPr lang="sv-SE" smtClean="0"/>
              <a:pPr/>
              <a:t>2019-02-07</a:t>
            </a:fld>
            <a:endParaRPr lang="en-US" dirty="0"/>
          </a:p>
        </p:txBody>
      </p:sp>
      <p:sp>
        <p:nvSpPr>
          <p:cNvPr id="15" name="Platshållare för sidfo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Platshållare för bild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Sid </a:t>
            </a:r>
            <a:fld id="{625BFF1C-0550-4892-A058-F5526EA5680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314601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314602"/>
          </a:xfrm>
        </p:spPr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pic>
        <p:nvPicPr>
          <p:cNvPr id="8" name="Bildobjekt 7" descr="StockholmsStad_logot#21B0A5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7544" y="6093296"/>
            <a:ext cx="1440000" cy="489518"/>
          </a:xfrm>
          <a:prstGeom prst="rect">
            <a:avLst/>
          </a:prstGeom>
        </p:spPr>
      </p:pic>
      <p:sp>
        <p:nvSpPr>
          <p:cNvPr id="14" name="Platshållare fö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B218-3DE3-4178-8442-88C7D5609640}" type="datetime1">
              <a:rPr lang="sv-SE" smtClean="0"/>
              <a:pPr/>
              <a:t>2019-02-07</a:t>
            </a:fld>
            <a:endParaRPr lang="en-US" dirty="0"/>
          </a:p>
        </p:txBody>
      </p:sp>
      <p:sp>
        <p:nvSpPr>
          <p:cNvPr id="15" name="Platshållare för sidfo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Platshållare för bild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Sid </a:t>
            </a:r>
            <a:fld id="{625BFF1C-0550-4892-A058-F5526EA5680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800" baseline="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89039"/>
          </a:xfrm>
        </p:spPr>
        <p:txBody>
          <a:bodyPr/>
          <a:lstStyle>
            <a:lvl2pPr>
              <a:defRPr sz="2000"/>
            </a:lvl2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pic>
        <p:nvPicPr>
          <p:cNvPr id="10" name="Bildobjekt 9" descr="StockholmsStad_logot#21B0A5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7544" y="6093296"/>
            <a:ext cx="1440000" cy="489518"/>
          </a:xfrm>
          <a:prstGeom prst="rect">
            <a:avLst/>
          </a:prstGeom>
        </p:spPr>
      </p:pic>
      <p:sp>
        <p:nvSpPr>
          <p:cNvPr id="12" name="Platshållare fö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B218-3DE3-4178-8442-88C7D5609640}" type="datetime1">
              <a:rPr lang="sv-SE" smtClean="0"/>
              <a:pPr/>
              <a:t>2019-02-07</a:t>
            </a:fld>
            <a:endParaRPr lang="en-US" dirty="0"/>
          </a:p>
        </p:txBody>
      </p:sp>
      <p:sp>
        <p:nvSpPr>
          <p:cNvPr id="16" name="Platshållare för sidfot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Sid </a:t>
            </a:r>
            <a:fld id="{625BFF1C-0550-4892-A058-F5526EA5680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8313" y="4365104"/>
            <a:ext cx="7772400" cy="1362075"/>
          </a:xfrm>
        </p:spPr>
        <p:txBody>
          <a:bodyPr anchor="t"/>
          <a:lstStyle>
            <a:lvl1pPr algn="l">
              <a:defRPr sz="2800" b="1" cap="none" baseline="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68313" y="278092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pic>
        <p:nvPicPr>
          <p:cNvPr id="8" name="Bildobjekt 7" descr="StockholmsStad_logot#21B0A5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7544" y="6093296"/>
            <a:ext cx="1440000" cy="489518"/>
          </a:xfrm>
          <a:prstGeom prst="rect">
            <a:avLst/>
          </a:prstGeom>
        </p:spPr>
      </p:pic>
      <p:sp>
        <p:nvSpPr>
          <p:cNvPr id="11" name="Platshållare fö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B218-3DE3-4178-8442-88C7D5609640}" type="datetime1">
              <a:rPr lang="sv-SE" smtClean="0"/>
              <a:pPr/>
              <a:t>2019-02-07</a:t>
            </a:fld>
            <a:endParaRPr lang="en-US" dirty="0"/>
          </a:p>
        </p:txBody>
      </p:sp>
      <p:sp>
        <p:nvSpPr>
          <p:cNvPr id="15" name="Platshållare för sidfo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Platshållare för bild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Sid </a:t>
            </a:r>
            <a:fld id="{625BFF1C-0550-4892-A058-F5526EA5680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98903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9890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pic>
        <p:nvPicPr>
          <p:cNvPr id="9" name="Bildobjekt 8" descr="StockholmsStad_logot#21B0A5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7544" y="6093296"/>
            <a:ext cx="1440000" cy="489518"/>
          </a:xfrm>
          <a:prstGeom prst="rect">
            <a:avLst/>
          </a:prstGeom>
        </p:spPr>
      </p:pic>
      <p:sp>
        <p:nvSpPr>
          <p:cNvPr id="15" name="Platshållare för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B218-3DE3-4178-8442-88C7D5609640}" type="datetime1">
              <a:rPr lang="sv-SE" smtClean="0"/>
              <a:pPr/>
              <a:t>2019-02-07</a:t>
            </a:fld>
            <a:endParaRPr lang="en-US" dirty="0"/>
          </a:p>
        </p:txBody>
      </p:sp>
      <p:sp>
        <p:nvSpPr>
          <p:cNvPr id="16" name="Platshållare för sidfot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Sid </a:t>
            </a:r>
            <a:fld id="{625BFF1C-0550-4892-A058-F5526EA5680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41436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41436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8" name="Platshållare för datum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B218-3DE3-4178-8442-88C7D5609640}" type="datetime1">
              <a:rPr lang="sv-SE" smtClean="0"/>
              <a:pPr/>
              <a:t>2019-02-07</a:t>
            </a:fld>
            <a:endParaRPr lang="en-US" dirty="0"/>
          </a:p>
        </p:txBody>
      </p:sp>
      <p:sp>
        <p:nvSpPr>
          <p:cNvPr id="19" name="Platshållare för sidfo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Platshållare för bildnumm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Sid </a:t>
            </a:r>
            <a:fld id="{625BFF1C-0550-4892-A058-F5526EA5680B}" type="slidenum">
              <a:rPr lang="en-US" smtClean="0"/>
              <a:pPr/>
              <a:t>‹N›</a:t>
            </a:fld>
            <a:endParaRPr lang="en-US" dirty="0"/>
          </a:p>
        </p:txBody>
      </p:sp>
      <p:pic>
        <p:nvPicPr>
          <p:cNvPr id="10" name="Bildobjekt 9" descr="StockholmsStad_logot#21B0A5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7544" y="6093296"/>
            <a:ext cx="1440000" cy="48951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pic>
        <p:nvPicPr>
          <p:cNvPr id="7" name="Bildobjekt 6" descr="StockholmsStad_logot#21B0A5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7544" y="6093296"/>
            <a:ext cx="1440000" cy="489518"/>
          </a:xfrm>
          <a:prstGeom prst="rect">
            <a:avLst/>
          </a:prstGeom>
        </p:spPr>
      </p:pic>
      <p:sp>
        <p:nvSpPr>
          <p:cNvPr id="13" name="Platshållare fö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B218-3DE3-4178-8442-88C7D5609640}" type="datetime1">
              <a:rPr lang="sv-SE" smtClean="0"/>
              <a:pPr/>
              <a:t>2019-02-07</a:t>
            </a:fld>
            <a:endParaRPr lang="en-US" dirty="0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Platshållare för bild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Sid </a:t>
            </a:r>
            <a:fld id="{625BFF1C-0550-4892-A058-F5526EA5680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StockholmsStad_logot#21B0A5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7544" y="6093296"/>
            <a:ext cx="1440000" cy="489518"/>
          </a:xfrm>
          <a:prstGeom prst="rect">
            <a:avLst/>
          </a:prstGeom>
        </p:spPr>
      </p:pic>
      <p:sp>
        <p:nvSpPr>
          <p:cNvPr id="12" name="Platshållare fö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B218-3DE3-4178-8442-88C7D5609640}" type="datetime1">
              <a:rPr lang="sv-SE" smtClean="0"/>
              <a:pPr/>
              <a:t>2019-02-07</a:t>
            </a:fld>
            <a:endParaRPr lang="en-US" dirty="0"/>
          </a:p>
        </p:txBody>
      </p:sp>
      <p:sp>
        <p:nvSpPr>
          <p:cNvPr id="13" name="Platshållare för sidfo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Platshållare för bild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Sid </a:t>
            </a:r>
            <a:fld id="{625BFF1C-0550-4892-A058-F5526EA5680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459611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34340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pic>
        <p:nvPicPr>
          <p:cNvPr id="9" name="Bildobjekt 8" descr="StockholmsStad_logot#21B0A5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7544" y="6093296"/>
            <a:ext cx="1440000" cy="489518"/>
          </a:xfrm>
          <a:prstGeom prst="rect">
            <a:avLst/>
          </a:prstGeom>
        </p:spPr>
      </p:pic>
      <p:sp>
        <p:nvSpPr>
          <p:cNvPr id="15" name="Platshållare för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B218-3DE3-4178-8442-88C7D5609640}" type="datetime1">
              <a:rPr lang="sv-SE" smtClean="0"/>
              <a:pPr/>
              <a:t>2019-02-07</a:t>
            </a:fld>
            <a:endParaRPr lang="en-US" dirty="0"/>
          </a:p>
        </p:txBody>
      </p:sp>
      <p:sp>
        <p:nvSpPr>
          <p:cNvPr id="16" name="Platshållare för sidfot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Sid </a:t>
            </a:r>
            <a:fld id="{625BFF1C-0550-4892-A058-F5526EA5680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993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pic>
        <p:nvPicPr>
          <p:cNvPr id="9" name="Bildobjekt 8" descr="StockholmsStad_logot#21B0A5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7544" y="6093296"/>
            <a:ext cx="1440000" cy="489518"/>
          </a:xfrm>
          <a:prstGeom prst="rect">
            <a:avLst/>
          </a:prstGeom>
        </p:spPr>
      </p:pic>
      <p:sp>
        <p:nvSpPr>
          <p:cNvPr id="15" name="Platshållare för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B218-3DE3-4178-8442-88C7D5609640}" type="datetime1">
              <a:rPr lang="sv-SE" smtClean="0"/>
              <a:pPr/>
              <a:t>2019-02-07</a:t>
            </a:fld>
            <a:endParaRPr lang="en-US" dirty="0"/>
          </a:p>
        </p:txBody>
      </p:sp>
      <p:sp>
        <p:nvSpPr>
          <p:cNvPr id="16" name="Platshållare för sidfot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Sid </a:t>
            </a:r>
            <a:fld id="{625BFF1C-0550-4892-A058-F5526EA5680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en-US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05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US" dirty="0"/>
          </a:p>
        </p:txBody>
      </p:sp>
      <p:sp>
        <p:nvSpPr>
          <p:cNvPr id="7" name="Platshållare för datum 4"/>
          <p:cNvSpPr>
            <a:spLocks noGrp="1"/>
          </p:cNvSpPr>
          <p:nvPr>
            <p:ph type="dt" sz="half" idx="2"/>
          </p:nvPr>
        </p:nvSpPr>
        <p:spPr>
          <a:xfrm>
            <a:off x="6556420" y="6288054"/>
            <a:ext cx="2133600" cy="165282"/>
          </a:xfrm>
          <a:prstGeom prst="rect">
            <a:avLst/>
          </a:prstGeom>
        </p:spPr>
        <p:txBody>
          <a:bodyPr tIns="36000" rIns="0" bIns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694B218-3DE3-4178-8442-88C7D5609640}" type="datetime1">
              <a:rPr lang="sv-SE" smtClean="0"/>
              <a:pPr/>
              <a:t>2019-02-07</a:t>
            </a:fld>
            <a:endParaRPr lang="en-US" dirty="0"/>
          </a:p>
        </p:txBody>
      </p:sp>
      <p:sp>
        <p:nvSpPr>
          <p:cNvPr id="8" name="Platshållare för sidfot 5"/>
          <p:cNvSpPr>
            <a:spLocks noGrp="1"/>
          </p:cNvSpPr>
          <p:nvPr>
            <p:ph type="ftr" sz="quarter" idx="3"/>
          </p:nvPr>
        </p:nvSpPr>
        <p:spPr>
          <a:xfrm>
            <a:off x="5796136" y="6091709"/>
            <a:ext cx="2895600" cy="241300"/>
          </a:xfrm>
          <a:prstGeom prst="rect">
            <a:avLst/>
          </a:prstGeom>
        </p:spPr>
        <p:txBody>
          <a:bodyPr rIns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latshållare för bildnummer 6"/>
          <p:cNvSpPr>
            <a:spLocks noGrp="1"/>
          </p:cNvSpPr>
          <p:nvPr>
            <p:ph type="sldNum" sz="quarter" idx="4"/>
          </p:nvPr>
        </p:nvSpPr>
        <p:spPr>
          <a:xfrm>
            <a:off x="6553200" y="6453336"/>
            <a:ext cx="2133600" cy="154456"/>
          </a:xfrm>
          <a:prstGeom prst="rect">
            <a:avLst/>
          </a:prstGeom>
        </p:spPr>
        <p:txBody>
          <a:bodyPr tIns="18000" rIns="0" bIns="7200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Sid </a:t>
            </a:r>
            <a:fld id="{625BFF1C-0550-4892-A058-F5526EA5680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3568" y="1733475"/>
            <a:ext cx="7772400" cy="1470025"/>
          </a:xfrm>
        </p:spPr>
        <p:txBody>
          <a:bodyPr/>
          <a:lstStyle/>
          <a:p>
            <a:r>
              <a:rPr lang="en-US" dirty="0" smtClean="0"/>
              <a:t>From Diversity to Employability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Stockholm meeting</a:t>
            </a:r>
          </a:p>
          <a:p>
            <a:r>
              <a:rPr lang="en-US" dirty="0" smtClean="0"/>
              <a:t>10-13 Feb 2019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94" y="5805264"/>
            <a:ext cx="7536812" cy="890402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1205" y="3006919"/>
            <a:ext cx="1242843" cy="1214169"/>
          </a:xfrm>
          <a:prstGeom prst="rect">
            <a:avLst/>
          </a:prstGeom>
        </p:spPr>
      </p:pic>
      <p:pic>
        <p:nvPicPr>
          <p:cNvPr id="5122" name="Picture 2" descr="Image result for liceo virgilio mantova fot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7892"/>
            <a:ext cx="1504950" cy="15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3568" y="194932"/>
            <a:ext cx="8229600" cy="1143000"/>
          </a:xfrm>
        </p:spPr>
        <p:txBody>
          <a:bodyPr/>
          <a:lstStyle/>
          <a:p>
            <a:r>
              <a:rPr lang="sv-SE" dirty="0" smtClean="0"/>
              <a:t>LICEO VIRGILIO - MANTOVA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23728" y="5877272"/>
            <a:ext cx="916842" cy="895689"/>
          </a:xfrm>
          <a:prstGeom prst="rect">
            <a:avLst/>
          </a:prstGeom>
        </p:spPr>
      </p:pic>
      <p:pic>
        <p:nvPicPr>
          <p:cNvPr id="3074" name="Picture 2" descr="https://www.liceovirgiliomantova.edu.it/files/images/2016-2017/img_033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6044010" cy="402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bandiera italian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28654"/>
            <a:ext cx="1466528" cy="146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42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Groups +:</a:t>
            </a:r>
            <a:br>
              <a:rPr lang="sv-SE" dirty="0" smtClean="0"/>
            </a:br>
            <a:r>
              <a:rPr lang="sv-SE" dirty="0" smtClean="0"/>
              <a:t>Open class</a:t>
            </a:r>
            <a:endParaRPr lang="sv-SE" dirty="0"/>
          </a:p>
        </p:txBody>
      </p:sp>
      <p:pic>
        <p:nvPicPr>
          <p:cNvPr id="1026" name="Picture 2" descr="https://lh4.googleusercontent.com/R0v3czQhGkXWnyUd5TEzzYU1jlLNXh5EQgw3nsbIrAjitmK0-gBEZCuk3Cii7xILhiXV9B3KEKXfyF-dnOcN_puoEJAp73mlUVaG8R0mEof4X4F4R-yL4dK8Y1JyZOvq9B-teG6I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68760"/>
            <a:ext cx="2244972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6.googleusercontent.com/LIAVZwyYl5AbZvF2d3zN4dkvnCfik-FpiGQVSFcyK3H-1bRvf8nOypGYUhBexxPXO7E9q41x2LtSF7LWzpmmrXPWpnZnQ8iHzOUcRvNBi3avjceqBmbXrZ0CHf1EeAQBUOiN38N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908720"/>
            <a:ext cx="2769344" cy="207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lh4.googleusercontent.com/Xv2s2Fh2me6jTIPfanbjJKW5vYqF1AsjJTzRhmCOs3PQiAQ121lgdiZw7byV0nVZs513KH3Frj3uswGiNwqd6P_YHgS1bY4yvSQ6GFYOW5l6nycDSiPXDL_A137VIfc1FI-NLs2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027" y="3288467"/>
            <a:ext cx="2808311" cy="251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_UhQp4l4H2xu4QZ_IlbfadUr1kOtZzEpZHc1CuvS7fCOHrYiG_ZN7BGrE3AybJ8Y6oYq5VFASLBpWItlSOt8Yp6RBh2meKQ8WnpxO802OjXaXzJOoDAxo35XzBiJVFagOj1rxdX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28" y="3425516"/>
            <a:ext cx="3041628" cy="237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lh5.googleusercontent.com/v_lSE34mugDJY2Ruj-ZJlM-Ht4GOtSCVYDCFZ-48UkMRRUgkYFslxIR3vlHKCEqx3HjqFNdCmshPWoiKbhAgeePOR36if3ijZBh7AXWkEsRu9FJmYL2kiZ4Q7i_-sDBJK8Bo7wm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857923"/>
            <a:ext cx="2748373" cy="206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3.googleusercontent.com/wqz_CeaUktZ5Bs8NsEa4BxyHfdE_9ziVSs2pB4DKPa_KuSrdteTNXjstycb_ZNYaKn45-uP-r8JTgV5jZ2zpcNUrFpCT43ctA97l94VQMSpl6EQenjdDyuSDZMjqd8WQCrvdxjwh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425516"/>
            <a:ext cx="2784668" cy="208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43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What</a:t>
            </a:r>
            <a:r>
              <a:rPr lang="sv-SE" dirty="0" smtClean="0"/>
              <a:t> </a:t>
            </a:r>
            <a:r>
              <a:rPr lang="sv-SE" dirty="0" err="1" smtClean="0"/>
              <a:t>did</a:t>
            </a:r>
            <a:r>
              <a:rPr lang="sv-SE" dirty="0" smtClean="0"/>
              <a:t> </a:t>
            </a:r>
            <a:r>
              <a:rPr lang="sv-SE" dirty="0" err="1" smtClean="0"/>
              <a:t>we</a:t>
            </a:r>
            <a:r>
              <a:rPr lang="sv-SE" dirty="0" smtClean="0"/>
              <a:t> do?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78823" y="1556792"/>
            <a:ext cx="8229600" cy="3989039"/>
          </a:xfrm>
        </p:spPr>
        <p:txBody>
          <a:bodyPr/>
          <a:lstStyle/>
          <a:p>
            <a:pPr marL="0" indent="0">
              <a:buNone/>
            </a:pPr>
            <a:r>
              <a:rPr lang="sv-SE" sz="2400" b="1" dirty="0" smtClean="0"/>
              <a:t>LATIN</a:t>
            </a:r>
          </a:p>
          <a:p>
            <a:pPr marL="0" indent="0">
              <a:buNone/>
            </a:pPr>
            <a:r>
              <a:rPr lang="sv-SE" b="1" dirty="0" smtClean="0"/>
              <a:t>Year 1</a:t>
            </a:r>
            <a:r>
              <a:rPr lang="sv-SE" dirty="0" smtClean="0"/>
              <a:t> – 2 ability groups</a:t>
            </a:r>
          </a:p>
          <a:p>
            <a:pPr marL="0" indent="0">
              <a:buNone/>
            </a:pPr>
            <a:r>
              <a:rPr lang="sv-SE" dirty="0" smtClean="0"/>
              <a:t>Main teacher :  big group</a:t>
            </a:r>
          </a:p>
          <a:p>
            <a:r>
              <a:rPr lang="sv-SE" dirty="0" smtClean="0"/>
              <a:t> homework assessment</a:t>
            </a:r>
          </a:p>
          <a:p>
            <a:pPr marL="0" indent="0">
              <a:buNone/>
            </a:pPr>
            <a:r>
              <a:rPr lang="sv-SE" dirty="0" smtClean="0"/>
              <a:t>Extra teacher: small group</a:t>
            </a:r>
          </a:p>
          <a:p>
            <a:r>
              <a:rPr lang="sv-SE" dirty="0" smtClean="0"/>
              <a:t>remedial work:  revision of basic Italian grammar to recognise and describe the way Latin works</a:t>
            </a:r>
          </a:p>
          <a:p>
            <a:r>
              <a:rPr lang="sv-SE" dirty="0" smtClean="0"/>
              <a:t>Translation practice</a:t>
            </a:r>
          </a:p>
          <a:p>
            <a:pPr marL="0" indent="0">
              <a:buNone/>
            </a:pPr>
            <a:r>
              <a:rPr lang="sv-SE" dirty="0" smtClean="0"/>
              <a:t>TIME: 6 hours</a:t>
            </a:r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</p:txBody>
      </p:sp>
      <p:pic>
        <p:nvPicPr>
          <p:cNvPr id="4" name="Picture 2" descr="https://lh4.googleusercontent.com/EtqrjiGMMJwn12Cg1cT9BWv1z0KoyMu9vTlRgSqIdJp9RJ_P48akqGhHyZri6XQW4ux9SvF5CcK7an1eIlw-tBmNNUtEl9iGH4a0fSAC3lWhync-hgR4eDLV4POJWJBxPQYJvnj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4638"/>
            <a:ext cx="3964415" cy="297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93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What</a:t>
            </a:r>
            <a:r>
              <a:rPr lang="it-IT" dirty="0" smtClean="0"/>
              <a:t> </a:t>
            </a:r>
            <a:r>
              <a:rPr lang="it-IT" dirty="0" err="1" smtClean="0"/>
              <a:t>did</a:t>
            </a:r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do?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2400" b="1" dirty="0" smtClean="0"/>
              <a:t>GREEK</a:t>
            </a:r>
          </a:p>
          <a:p>
            <a:pPr marL="0" indent="0">
              <a:buNone/>
            </a:pPr>
            <a:r>
              <a:rPr lang="sv-SE" b="1" dirty="0" smtClean="0"/>
              <a:t>Year 3</a:t>
            </a:r>
            <a:r>
              <a:rPr lang="sv-SE" dirty="0" smtClean="0"/>
              <a:t> </a:t>
            </a:r>
            <a:r>
              <a:rPr lang="sv-SE" dirty="0"/>
              <a:t>– 2 </a:t>
            </a:r>
            <a:r>
              <a:rPr lang="sv-SE" dirty="0" smtClean="0"/>
              <a:t> groups (class split into two)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Main teacher : </a:t>
            </a:r>
          </a:p>
          <a:p>
            <a:r>
              <a:rPr lang="sv-SE" dirty="0" smtClean="0"/>
              <a:t>Focus on history of literature : Xenophon of Athens</a:t>
            </a:r>
          </a:p>
          <a:p>
            <a:pPr marL="0" indent="0">
              <a:buNone/>
            </a:pPr>
            <a:r>
              <a:rPr lang="sv-SE" dirty="0" smtClean="0"/>
              <a:t>Extra </a:t>
            </a:r>
            <a:r>
              <a:rPr lang="sv-SE" dirty="0"/>
              <a:t>teacher: </a:t>
            </a:r>
          </a:p>
          <a:p>
            <a:r>
              <a:rPr lang="sv-SE" dirty="0" smtClean="0"/>
              <a:t>Translation practice of texts</a:t>
            </a:r>
            <a:r>
              <a:rPr lang="sv-SE" dirty="0"/>
              <a:t>: Xenophon of Athens</a:t>
            </a:r>
          </a:p>
          <a:p>
            <a:pPr marL="0" indent="0">
              <a:buNone/>
            </a:pPr>
            <a:r>
              <a:rPr lang="sv-SE" dirty="0"/>
              <a:t>TIME: 6 </a:t>
            </a:r>
            <a:r>
              <a:rPr lang="sv-SE" dirty="0" smtClean="0"/>
              <a:t>hours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3074" name="Picture 2" descr="https://lh3.googleusercontent.com/0QUi-P5Vom5iqGlfqEz5uA11PRHUtIhCDeb4I5iuHoV52xvAbYoMm3I7dk8w2yrFB0bc8-EAgM-cMnFi43eZHnCGnL4pkYUwJKmdFrKZCoK1uEKLbH_FvFmVweLWtOcKRiwWRXf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32656"/>
            <a:ext cx="3312368" cy="205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lh5.googleusercontent.com/74rAvsuR14kPgrxBXDuoc--WXVz1K24EIBaHwJLFXMYsJWVqJD-vzSUwcijUF_27k7zwv-_KYhgKrrbIJu0_rAaFv4m9GEf6Jt6LYcaOovvhXmXDq5PLStcH8iCVDYrKp4Bf2GI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149080"/>
            <a:ext cx="3337134" cy="189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22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What did we do?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5217" y="1653542"/>
            <a:ext cx="8229600" cy="3989039"/>
          </a:xfrm>
        </p:spPr>
        <p:txBody>
          <a:bodyPr/>
          <a:lstStyle/>
          <a:p>
            <a:pPr marL="0" indent="0">
              <a:buNone/>
            </a:pPr>
            <a:r>
              <a:rPr lang="sv-SE" sz="2400" b="1" dirty="0" smtClean="0"/>
              <a:t>MATHS</a:t>
            </a:r>
            <a:endParaRPr lang="sv-SE" sz="2400" b="1" dirty="0"/>
          </a:p>
          <a:p>
            <a:pPr marL="0" indent="0">
              <a:buNone/>
            </a:pPr>
            <a:r>
              <a:rPr lang="sv-SE" b="1" dirty="0"/>
              <a:t>Year 1</a:t>
            </a:r>
            <a:r>
              <a:rPr lang="sv-SE" dirty="0"/>
              <a:t> – 2 </a:t>
            </a:r>
            <a:r>
              <a:rPr lang="sv-SE" dirty="0" smtClean="0"/>
              <a:t>groups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Main teacher :  </a:t>
            </a:r>
            <a:r>
              <a:rPr lang="sv-SE" dirty="0" smtClean="0"/>
              <a:t>high ability group</a:t>
            </a:r>
            <a:endParaRPr lang="sv-SE" dirty="0"/>
          </a:p>
          <a:p>
            <a:r>
              <a:rPr lang="sv-SE" dirty="0"/>
              <a:t> </a:t>
            </a:r>
            <a:r>
              <a:rPr lang="sv-SE" dirty="0" smtClean="0"/>
              <a:t>Tartaglia’s triangle – Oral testing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Extra teacher</a:t>
            </a:r>
            <a:r>
              <a:rPr lang="sv-SE" dirty="0" smtClean="0"/>
              <a:t>: low ability group </a:t>
            </a:r>
            <a:r>
              <a:rPr lang="sv-SE" dirty="0"/>
              <a:t>group</a:t>
            </a:r>
          </a:p>
          <a:p>
            <a:r>
              <a:rPr lang="sv-SE" dirty="0" smtClean="0"/>
              <a:t>Revision of basic concepts (Notable products; dividing a polynomial by a monomial; logics )</a:t>
            </a:r>
          </a:p>
          <a:p>
            <a:r>
              <a:rPr lang="sv-SE" dirty="0" smtClean="0"/>
              <a:t> Practice  </a:t>
            </a:r>
          </a:p>
          <a:p>
            <a:pPr marL="0" indent="0">
              <a:buNone/>
            </a:pPr>
            <a:r>
              <a:rPr lang="sv-SE" dirty="0" smtClean="0"/>
              <a:t>TIME</a:t>
            </a:r>
            <a:r>
              <a:rPr lang="sv-SE" dirty="0"/>
              <a:t>: </a:t>
            </a:r>
            <a:r>
              <a:rPr lang="sv-SE" dirty="0" smtClean="0"/>
              <a:t>3 hours (may be expanded)</a:t>
            </a:r>
            <a:endParaRPr lang="sv-SE" dirty="0"/>
          </a:p>
          <a:p>
            <a:pPr marL="0" indent="0">
              <a:buNone/>
            </a:pPr>
            <a:endParaRPr lang="sv-SE" dirty="0"/>
          </a:p>
          <a:p>
            <a:endParaRPr lang="it-IT" dirty="0"/>
          </a:p>
        </p:txBody>
      </p:sp>
      <p:pic>
        <p:nvPicPr>
          <p:cNvPr id="2050" name="Picture 2" descr="https://lh6.googleusercontent.com/9VOM0ywN5auO2ctq4mDJsSw6FkfN3h-sVFmO01PyImLqOVPUMw7nj-Dm32Xz4iffmrJIMvq4-MNvrOp1zPYm0gO-RMXy3JIGt2phQiOxpfSkENGT82_E6toHgvNl39GmUNca1s5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76672"/>
            <a:ext cx="3528392" cy="235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lh4.googleusercontent.com/-yNge437P3pHQPOiT8Q1drw_UkjrvmmqZSF_eaN9ujxXHs6oY7Dg6GzU_az-DApo1BMgcto8V0V5xNGjadiN1x1cFirs8Im-SHU8avVCcGjxwRb0UyOXu9vAf_FZAxf74cvSYcj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049943"/>
            <a:ext cx="3024336" cy="236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80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did </a:t>
            </a:r>
            <a:r>
              <a:rPr lang="en-US" dirty="0" smtClean="0"/>
              <a:t>we </a:t>
            </a:r>
            <a:r>
              <a:rPr lang="en-US" dirty="0"/>
              <a:t>learn</a:t>
            </a:r>
            <a:r>
              <a:rPr lang="en-US" dirty="0" smtClean="0"/>
              <a:t>?      Students’ view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did </a:t>
            </a:r>
            <a:r>
              <a:rPr lang="en-US" dirty="0" smtClean="0"/>
              <a:t>we </a:t>
            </a:r>
            <a:r>
              <a:rPr lang="en-US" dirty="0"/>
              <a:t>like</a:t>
            </a:r>
            <a:r>
              <a:rPr lang="en-US" dirty="0" smtClean="0"/>
              <a:t>?  </a:t>
            </a: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FF0000"/>
                </a:solidFill>
              </a:rPr>
              <a:t>Team work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FF0000"/>
                </a:solidFill>
              </a:rPr>
              <a:t> P</a:t>
            </a:r>
            <a:r>
              <a:rPr lang="en-US" dirty="0" smtClean="0">
                <a:solidFill>
                  <a:srgbClr val="FF0000"/>
                </a:solidFill>
              </a:rPr>
              <a:t>roblem solving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FF0000"/>
                </a:solidFill>
              </a:rPr>
              <a:t>W</a:t>
            </a:r>
            <a:r>
              <a:rPr lang="en-US" dirty="0" smtClean="0">
                <a:solidFill>
                  <a:srgbClr val="FF0000"/>
                </a:solidFill>
              </a:rPr>
              <a:t>orking </a:t>
            </a:r>
            <a:r>
              <a:rPr lang="en-US" dirty="0" smtClean="0">
                <a:solidFill>
                  <a:srgbClr val="FF0000"/>
                </a:solidFill>
              </a:rPr>
              <a:t>with different </a:t>
            </a:r>
            <a:r>
              <a:rPr lang="en-US" dirty="0" smtClean="0">
                <a:solidFill>
                  <a:srgbClr val="FF0000"/>
                </a:solidFill>
              </a:rPr>
              <a:t>materials</a:t>
            </a:r>
            <a:endParaRPr lang="sv-SE" dirty="0"/>
          </a:p>
          <a:p>
            <a:r>
              <a:rPr lang="en-US" dirty="0"/>
              <a:t>What went well</a:t>
            </a:r>
            <a:r>
              <a:rPr lang="en-US" dirty="0" smtClean="0"/>
              <a:t>? </a:t>
            </a: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FF0000"/>
                </a:solidFill>
              </a:rPr>
              <a:t>A </a:t>
            </a:r>
            <a:r>
              <a:rPr lang="en-US" dirty="0" smtClean="0">
                <a:solidFill>
                  <a:srgbClr val="FF0000"/>
                </a:solidFill>
              </a:rPr>
              <a:t>different </a:t>
            </a:r>
            <a:r>
              <a:rPr lang="en-US" dirty="0" smtClean="0">
                <a:solidFill>
                  <a:srgbClr val="FF0000"/>
                </a:solidFill>
              </a:rPr>
              <a:t>perspective: </a:t>
            </a:r>
            <a:r>
              <a:rPr lang="en-US" dirty="0" smtClean="0">
                <a:solidFill>
                  <a:srgbClr val="FF0000"/>
                </a:solidFill>
              </a:rPr>
              <a:t>experiencing different teaching styles and methods helps you understand. 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FF0000"/>
                </a:solidFill>
              </a:rPr>
              <a:t>Feeling confident in a group of peers</a:t>
            </a:r>
            <a:endParaRPr lang="sv-SE" dirty="0"/>
          </a:p>
          <a:p>
            <a:r>
              <a:rPr lang="en-US" dirty="0"/>
              <a:t>What didn´t </a:t>
            </a:r>
            <a:r>
              <a:rPr lang="en-US" dirty="0" smtClean="0"/>
              <a:t>we </a:t>
            </a:r>
            <a:r>
              <a:rPr lang="en-US" dirty="0"/>
              <a:t>like</a:t>
            </a:r>
            <a:r>
              <a:rPr lang="en-US" dirty="0" smtClean="0"/>
              <a:t>? </a:t>
            </a: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FF0000"/>
                </a:solidFill>
              </a:rPr>
              <a:t>Limited </a:t>
            </a:r>
            <a:r>
              <a:rPr lang="en-US" dirty="0" smtClean="0">
                <a:solidFill>
                  <a:srgbClr val="FF0000"/>
                </a:solidFill>
              </a:rPr>
              <a:t>time 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hort</a:t>
            </a:r>
            <a:r>
              <a:rPr lang="en-US" dirty="0" smtClean="0">
                <a:solidFill>
                  <a:srgbClr val="FF0000"/>
                </a:solidFill>
              </a:rPr>
              <a:t>, isolated </a:t>
            </a:r>
            <a:r>
              <a:rPr lang="en-US" dirty="0" smtClean="0">
                <a:solidFill>
                  <a:srgbClr val="FF0000"/>
                </a:solidFill>
              </a:rPr>
              <a:t>experiences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9234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did we learn?      </a:t>
            </a:r>
            <a:r>
              <a:rPr lang="en-US" dirty="0" smtClean="0"/>
              <a:t>Teachers</a:t>
            </a:r>
            <a:r>
              <a:rPr lang="en-US" dirty="0"/>
              <a:t>’ view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did we like?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FF0000"/>
                </a:solidFill>
              </a:rPr>
              <a:t>Devising </a:t>
            </a:r>
            <a:r>
              <a:rPr lang="en-US" dirty="0">
                <a:solidFill>
                  <a:srgbClr val="FF0000"/>
                </a:solidFill>
              </a:rPr>
              <a:t>different </a:t>
            </a:r>
            <a:r>
              <a:rPr lang="en-US" dirty="0" smtClean="0">
                <a:solidFill>
                  <a:srgbClr val="FF0000"/>
                </a:solidFill>
              </a:rPr>
              <a:t>materials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FF0000"/>
                </a:solidFill>
              </a:rPr>
              <a:t>Trying new teaching strategies</a:t>
            </a:r>
            <a:endParaRPr lang="sv-SE" dirty="0"/>
          </a:p>
          <a:p>
            <a:r>
              <a:rPr lang="en-US" dirty="0"/>
              <a:t>What went well? </a:t>
            </a: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FF0000"/>
                </a:solidFill>
              </a:rPr>
              <a:t>Working with students with similar learning pace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FF0000"/>
                </a:solidFill>
              </a:rPr>
              <a:t>More active involvement of the students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What </a:t>
            </a:r>
            <a:r>
              <a:rPr lang="en-US" dirty="0"/>
              <a:t>didn´t we like?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Limited time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Short, isolated experiences</a:t>
            </a:r>
            <a:endParaRPr lang="sv-SE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80833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would </a:t>
            </a:r>
            <a:r>
              <a:rPr lang="en-US" dirty="0" smtClean="0"/>
              <a:t>we </a:t>
            </a:r>
            <a:r>
              <a:rPr lang="en-US" dirty="0"/>
              <a:t>do differently next time?</a:t>
            </a: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Early start </a:t>
            </a:r>
          </a:p>
          <a:p>
            <a:pPr marL="0" indent="0">
              <a:buNone/>
            </a:pPr>
            <a:endParaRPr lang="sv-SE" dirty="0" smtClean="0"/>
          </a:p>
          <a:p>
            <a:r>
              <a:rPr lang="sv-SE" dirty="0" smtClean="0"/>
              <a:t>Longer, more structured experiences all the year round</a:t>
            </a:r>
          </a:p>
          <a:p>
            <a:pPr marL="0" indent="0">
              <a:buNone/>
            </a:pPr>
            <a:endParaRPr lang="sv-SE" dirty="0" smtClean="0"/>
          </a:p>
          <a:p>
            <a:r>
              <a:rPr lang="sv-SE" dirty="0" smtClean="0"/>
              <a:t>Higher involvement of teachers in different roles</a:t>
            </a:r>
          </a:p>
          <a:p>
            <a:pPr marL="0" indent="0">
              <a:buNone/>
            </a:pPr>
            <a:endParaRPr lang="sv-SE" dirty="0" smtClean="0"/>
          </a:p>
          <a:p>
            <a:r>
              <a:rPr lang="en-US" dirty="0" smtClean="0"/>
              <a:t>Persuading more teachers </a:t>
            </a:r>
            <a:r>
              <a:rPr lang="en-US" dirty="0"/>
              <a:t>to open their </a:t>
            </a:r>
            <a:r>
              <a:rPr lang="en-US" dirty="0" smtClean="0"/>
              <a:t>classes</a:t>
            </a:r>
          </a:p>
          <a:p>
            <a:pPr marL="0" indent="0">
              <a:buNone/>
            </a:pPr>
            <a:endParaRPr lang="en-US" dirty="0" smtClean="0"/>
          </a:p>
          <a:p>
            <a:endParaRPr lang="sv-SE" dirty="0"/>
          </a:p>
          <a:p>
            <a:endParaRPr lang="sv-SE" dirty="0" smtClean="0"/>
          </a:p>
          <a:p>
            <a:pPr marL="0" indent="0">
              <a:buNone/>
            </a:pPr>
            <a:endParaRPr lang="sv-SE" dirty="0" smtClean="0"/>
          </a:p>
        </p:txBody>
      </p:sp>
      <p:pic>
        <p:nvPicPr>
          <p:cNvPr id="7" name="Picture 2" descr="Image result for liceo virgilio mantova f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685906" y="5605513"/>
            <a:ext cx="1000894" cy="100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94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Stockholms stads färger">
      <a:dk1>
        <a:srgbClr val="000000"/>
      </a:dk1>
      <a:lt1>
        <a:srgbClr val="FFFFFF"/>
      </a:lt1>
      <a:dk2>
        <a:srgbClr val="683788"/>
      </a:dk2>
      <a:lt2>
        <a:srgbClr val="BCAAD0"/>
      </a:lt2>
      <a:accent1>
        <a:srgbClr val="289D93"/>
      </a:accent1>
      <a:accent2>
        <a:srgbClr val="C40068"/>
      </a:accent2>
      <a:accent3>
        <a:srgbClr val="007EC4"/>
      </a:accent3>
      <a:accent4>
        <a:srgbClr val="B6D7D3"/>
      </a:accent4>
      <a:accent5>
        <a:srgbClr val="E4B1C3"/>
      </a:accent5>
      <a:accent6>
        <a:srgbClr val="ACC7E9"/>
      </a:accent6>
      <a:hlink>
        <a:srgbClr val="007EC4"/>
      </a:hlink>
      <a:folHlink>
        <a:srgbClr val="683788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216</TotalTime>
  <Words>305</Words>
  <Application>Microsoft Office PowerPoint</Application>
  <PresentationFormat>Presentazione su schermo (4:3)</PresentationFormat>
  <Paragraphs>67</Paragraphs>
  <Slides>9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Office-tema</vt:lpstr>
      <vt:lpstr>From Diversity to Employability </vt:lpstr>
      <vt:lpstr>LICEO VIRGILIO - MANTOVA</vt:lpstr>
      <vt:lpstr>Groups +: Open class</vt:lpstr>
      <vt:lpstr>What did we do?</vt:lpstr>
      <vt:lpstr>What did we do?</vt:lpstr>
      <vt:lpstr>What did we do?</vt:lpstr>
      <vt:lpstr>What did we learn?      Students’ view</vt:lpstr>
      <vt:lpstr>What did we learn?      Teachers’ view</vt:lpstr>
      <vt:lpstr>What would we do differently next time? </vt:lpstr>
    </vt:vector>
  </TitlesOfParts>
  <Company>Stockholms Stad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Diversity to Employability</dc:title>
  <dc:creator>Helena Palmheden</dc:creator>
  <cp:lastModifiedBy>HP</cp:lastModifiedBy>
  <cp:revision>22</cp:revision>
  <dcterms:created xsi:type="dcterms:W3CDTF">2019-01-08T15:49:00Z</dcterms:created>
  <dcterms:modified xsi:type="dcterms:W3CDTF">2019-02-07T19:03:51Z</dcterms:modified>
</cp:coreProperties>
</file>