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7" r:id="rId4"/>
    <p:sldId id="268" r:id="rId5"/>
    <p:sldId id="273" r:id="rId6"/>
    <p:sldId id="278" r:id="rId7"/>
    <p:sldId id="271" r:id="rId8"/>
    <p:sldId id="272" r:id="rId9"/>
    <p:sldId id="284" r:id="rId10"/>
    <p:sldId id="285" r:id="rId11"/>
    <p:sldId id="283" r:id="rId12"/>
    <p:sldId id="279" r:id="rId13"/>
    <p:sldId id="287" r:id="rId14"/>
    <p:sldId id="289" r:id="rId15"/>
    <p:sldId id="286" r:id="rId16"/>
    <p:sldId id="291" r:id="rId17"/>
    <p:sldId id="290" r:id="rId18"/>
    <p:sldId id="292" r:id="rId19"/>
    <p:sldId id="293" r:id="rId20"/>
    <p:sldId id="294" r:id="rId21"/>
    <p:sldId id="263" r:id="rId22"/>
    <p:sldId id="275" r:id="rId23"/>
    <p:sldId id="274" r:id="rId24"/>
    <p:sldId id="277" r:id="rId25"/>
    <p:sldId id="262" r:id="rId26"/>
    <p:sldId id="269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-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3" y="5127869"/>
            <a:ext cx="2972693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2" y="580667"/>
            <a:ext cx="1043831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5680" y="793219"/>
            <a:ext cx="665832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0899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21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307592" y="1113044"/>
            <a:ext cx="6528816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4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800"/>
              <a:t> </a:t>
            </a:r>
            <a:endParaRPr lang="ru-RU" sz="18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7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3" y="-12728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6298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430186"/>
            <a:ext cx="4144656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3" y="5240536"/>
            <a:ext cx="1114535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98482"/>
            <a:ext cx="2009973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3" y="4099517"/>
            <a:ext cx="333407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237516"/>
            <a:ext cx="2171914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306" r="1769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9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612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5121147"/>
            <a:ext cx="1286002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186" r="8111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3516857"/>
            <a:ext cx="2981618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7" y="2045089"/>
            <a:ext cx="3615914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499" y="718133"/>
            <a:ext cx="4833257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00" y="1096296"/>
            <a:ext cx="4539414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5" y="4052877"/>
            <a:ext cx="2767220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189" indent="0">
              <a:buNone/>
              <a:defRPr sz="2600">
                <a:solidFill>
                  <a:schemeClr val="bg1"/>
                </a:solidFill>
              </a:defRPr>
            </a:lvl2pPr>
            <a:lvl3pPr marL="914377" indent="0">
              <a:buNone/>
              <a:defRPr sz="2600">
                <a:solidFill>
                  <a:schemeClr val="bg1"/>
                </a:solidFill>
              </a:defRPr>
            </a:lvl3pPr>
            <a:lvl4pPr marL="1371566" indent="0">
              <a:buNone/>
              <a:defRPr sz="2600">
                <a:solidFill>
                  <a:schemeClr val="bg1"/>
                </a:solidFill>
              </a:defRPr>
            </a:lvl4pPr>
            <a:lvl5pPr marL="1828754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8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9" y="587196"/>
            <a:ext cx="3663985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895262"/>
            <a:ext cx="3551594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2442380"/>
            <a:ext cx="2935224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2" y="3401291"/>
            <a:ext cx="3260950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189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2" y="4200312"/>
            <a:ext cx="3260950" cy="1408743"/>
          </a:xfrm>
        </p:spPr>
        <p:txBody>
          <a:bodyPr>
            <a:normAutofit/>
          </a:bodyPr>
          <a:lstStyle>
            <a:lvl1pPr marL="179996" indent="-179996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189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12667"/>
            <a:ext cx="4814228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20" y="3"/>
            <a:ext cx="4549475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2647952"/>
            <a:ext cx="34452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3248025"/>
            <a:ext cx="3430004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849316"/>
            <a:ext cx="2942474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4" y="2647952"/>
            <a:ext cx="3807008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4" y="3248025"/>
            <a:ext cx="380505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374622"/>
            <a:ext cx="3902202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5658796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30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5240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4" y="842709"/>
            <a:ext cx="2970533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755778"/>
            <a:ext cx="2043684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69531" y="1347791"/>
            <a:ext cx="459105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chart</a:t>
            </a:r>
            <a:endParaRPr lang="ru-RU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9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12694"/>
            <a:ext cx="6821106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2282951"/>
            <a:ext cx="2291684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594" lvl="0" indent="-228594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77984" y="1"/>
            <a:ext cx="6371261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3" y="919128"/>
            <a:ext cx="2917916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818995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10" y="2826510"/>
            <a:ext cx="373173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3346002"/>
            <a:ext cx="5489775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9" y="354494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20" y="1825625"/>
            <a:ext cx="783193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9" y="354494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862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8"/>
            <a:ext cx="38862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0750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4" y="312092"/>
            <a:ext cx="3293393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42692"/>
            <a:ext cx="3868340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8097"/>
            <a:ext cx="3868340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942692"/>
            <a:ext cx="3887391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638097"/>
            <a:ext cx="3887391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9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347791"/>
            <a:ext cx="462915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06265"/>
            <a:ext cx="2949178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2" y="721376"/>
            <a:ext cx="29389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9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87391" y="1347791"/>
            <a:ext cx="462915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603601"/>
            <a:ext cx="2949178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40" y="725131"/>
            <a:ext cx="28749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9" y="354494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429785"/>
            <a:ext cx="5704724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896003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8" y="2088090"/>
            <a:ext cx="2327333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1" y="1896003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3" y="2088090"/>
            <a:ext cx="168293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6" y="1913782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8" y="2105869"/>
            <a:ext cx="2219337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4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2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6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942030"/>
            <a:ext cx="2638408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3" y="5607548"/>
            <a:ext cx="2547938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5" y="4909834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4909834"/>
            <a:ext cx="2019704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8792" y="3816446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942761" y="3816446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96095" y="3816446"/>
            <a:ext cx="1536192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07716" y="3864572"/>
            <a:ext cx="1110996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593217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4" y="842709"/>
            <a:ext cx="2970533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3314576"/>
            <a:ext cx="24003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869531" y="1347791"/>
            <a:ext cx="459105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5658796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1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6336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0189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12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4716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14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15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7590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4137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4894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  <p:sp>
        <p:nvSpPr>
          <p:cNvPr id="12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3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4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  <p:sp>
        <p:nvSpPr>
          <p:cNvPr id="15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9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9710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‹Nr.›</a:t>
            </a:fld>
            <a:endParaRPr lang="ru-RU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875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MM.DD.20XX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ADD A FOOTER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0CDE5-970C-4CC4-BF43-0DA127E73E82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9" r:id="rId20"/>
    <p:sldLayoutId id="2147483760" r:id="rId21"/>
    <p:sldLayoutId id="2147483652" r:id="rId22"/>
    <p:sldLayoutId id="2147483653" r:id="rId23"/>
    <p:sldLayoutId id="2147483654" r:id="rId24"/>
    <p:sldLayoutId id="2147483655" r:id="rId25"/>
    <p:sldLayoutId id="2147483662" r:id="rId26"/>
    <p:sldLayoutId id="2147483663" r:id="rId27"/>
    <p:sldLayoutId id="2147483664" r:id="rId28"/>
    <p:sldLayoutId id="2147483665" r:id="rId29"/>
    <p:sldLayoutId id="2147483666" r:id="rId30"/>
    <p:sldLayoutId id="2147483669" r:id="rId31"/>
    <p:sldLayoutId id="2147483670" r:id="rId32"/>
    <p:sldLayoutId id="2147483667" r:id="rId33"/>
    <p:sldLayoutId id="2147483668" r:id="rId34"/>
    <p:sldLayoutId id="2147483660" r:id="rId35"/>
    <p:sldLayoutId id="2147483761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2438" userDrawn="1">
          <p15:clr>
            <a:srgbClr val="F26B43"/>
          </p15:clr>
        </p15:guide>
        <p15:guide id="7" pos="3323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51876">
            <a:off x="5114557" y="3249272"/>
            <a:ext cx="4003518" cy="789443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err="1">
                <a:latin typeface="HP Simplified" panose="020B0604020204020204" pitchFamily="34" charset="0"/>
              </a:rPr>
              <a:t>Colégio</a:t>
            </a:r>
            <a:r>
              <a:rPr lang="en-US" sz="2800">
                <a:latin typeface="HP Simplified" panose="020B0604020204020204" pitchFamily="34" charset="0"/>
              </a:rPr>
              <a:t> </a:t>
            </a:r>
            <a:r>
              <a:rPr lang="en-US" sz="2800" smtClean="0">
                <a:latin typeface="HP Simplified" panose="020B0604020204020204" pitchFamily="34" charset="0"/>
              </a:rPr>
              <a:t>Campo </a:t>
            </a:r>
            <a:r>
              <a:rPr lang="en-US" sz="2800">
                <a:latin typeface="HP Simplified" panose="020B0604020204020204" pitchFamily="34" charset="0"/>
              </a:rPr>
              <a:t>de </a:t>
            </a:r>
            <a:r>
              <a:rPr lang="en-US" sz="2800" smtClean="0">
                <a:latin typeface="HP Simplified" panose="020B0604020204020204" pitchFamily="34" charset="0"/>
              </a:rPr>
              <a:t>Flores </a:t>
            </a:r>
            <a:br>
              <a:rPr lang="en-US" sz="2800" smtClean="0">
                <a:latin typeface="HP Simplified" panose="020B0604020204020204" pitchFamily="34" charset="0"/>
              </a:rPr>
            </a:br>
            <a:r>
              <a:rPr lang="en-US" sz="1800" err="1" smtClean="0">
                <a:latin typeface="HP Simplified" panose="020B0604020204020204" pitchFamily="34" charset="0"/>
              </a:rPr>
              <a:t>Lazarim</a:t>
            </a:r>
            <a:r>
              <a:rPr lang="en-US" sz="1800" smtClean="0">
                <a:latin typeface="HP Simplified" panose="020B0604020204020204" pitchFamily="34" charset="0"/>
              </a:rPr>
              <a:t>, Portugal </a:t>
            </a:r>
            <a:br>
              <a:rPr lang="en-US" sz="1800" smtClean="0">
                <a:latin typeface="HP Simplified" panose="020B0604020204020204" pitchFamily="34" charset="0"/>
              </a:rPr>
            </a:br>
            <a:r>
              <a:rPr lang="en-US" sz="1400">
                <a:latin typeface="Agency FB" panose="020B0503020202020204" pitchFamily="34" charset="0"/>
              </a:rPr>
              <a:t/>
            </a:r>
            <a:br>
              <a:rPr lang="en-US" sz="1400">
                <a:latin typeface="Agency FB" panose="020B0503020202020204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3200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rd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Erasmus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+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Meeting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7127419" y="531238"/>
            <a:ext cx="1147125" cy="858837"/>
          </a:xfrm>
        </p:spPr>
        <p:txBody>
          <a:bodyPr>
            <a:noAutofit/>
          </a:bodyPr>
          <a:lstStyle/>
          <a:p>
            <a:r>
              <a:rPr lang="en-US" sz="2200" smtClean="0">
                <a:latin typeface="Agency FB" panose="020B0503020202020204" pitchFamily="34" charset="0"/>
              </a:rPr>
              <a:t>21</a:t>
            </a:r>
            <a:r>
              <a:rPr lang="en-US" sz="2200" baseline="30000" smtClean="0">
                <a:latin typeface="Agency FB" panose="020B0503020202020204" pitchFamily="34" charset="0"/>
              </a:rPr>
              <a:t>st</a:t>
            </a:r>
            <a:r>
              <a:rPr lang="en-US" sz="2200" smtClean="0">
                <a:latin typeface="Agency FB" panose="020B0503020202020204" pitchFamily="34" charset="0"/>
              </a:rPr>
              <a:t> – 24</a:t>
            </a:r>
            <a:r>
              <a:rPr lang="en-US" sz="2200" baseline="30000" smtClean="0">
                <a:latin typeface="Agency FB" panose="020B0503020202020204" pitchFamily="34" charset="0"/>
              </a:rPr>
              <a:t>th</a:t>
            </a:r>
            <a:r>
              <a:rPr lang="en-US" sz="2200" smtClean="0">
                <a:latin typeface="Agency FB" panose="020B0503020202020204" pitchFamily="34" charset="0"/>
              </a:rPr>
              <a:t> Oct. 2018</a:t>
            </a:r>
            <a:endParaRPr lang="ru-RU" sz="2200"/>
          </a:p>
        </p:txBody>
      </p:sp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091" y="602267"/>
            <a:ext cx="1179128" cy="8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6941">
            <a:off x="305235" y="1919095"/>
            <a:ext cx="3712574" cy="3652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852968">
            <a:off x="5930908" y="5224350"/>
            <a:ext cx="3139001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pt-PT" sz="32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Project</a:t>
            </a:r>
            <a:endParaRPr lang="pt-PT" sz="32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712" y="1968812"/>
            <a:ext cx="8008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u="sng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Different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types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of </a:t>
            </a:r>
            <a:r>
              <a:rPr lang="en-US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assessment </a:t>
            </a:r>
            <a:r>
              <a:rPr lang="en-US" sz="2400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instruments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to measure the students’ skills (tests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projects, research work…), according to the group’s specific needs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3 groups must have at least </a:t>
            </a:r>
          </a:p>
          <a:p>
            <a:pPr>
              <a:lnSpc>
                <a:spcPct val="150000"/>
              </a:lnSpc>
            </a:pPr>
            <a:r>
              <a:rPr lang="en-US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assessment tool in common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each semester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Collaborative work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among teachers is essential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3296" y="1012780"/>
            <a:ext cx="3958851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does it work?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2400">
            <a:off x="6932182" y="3208017"/>
            <a:ext cx="1843385" cy="174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6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1825" y="2368795"/>
            <a:ext cx="8181464" cy="30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lnSpc>
                <a:spcPts val="4320"/>
              </a:lnSpc>
              <a:spcAft>
                <a:spcPts val="1800"/>
              </a:spcAft>
              <a:buSzPct val="85000"/>
              <a:buFont typeface="Webdings" panose="05030102010509060703" pitchFamily="18" charset="2"/>
              <a:buChar char=""/>
            </a:pPr>
            <a:r>
              <a:rPr lang="pt-PT" sz="2800" i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Features that are taken into account include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marL="1828800" lvl="3" indent="-457200">
              <a:lnSpc>
                <a:spcPts val="4320"/>
              </a:lnSpc>
              <a:buSzPct val="85000"/>
              <a:buFont typeface="Wingdings" panose="05000000000000000000" pitchFamily="2" charset="2"/>
              <a:buChar char="§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academic achievement</a:t>
            </a:r>
          </a:p>
          <a:p>
            <a:pPr marL="1828800" lvl="3" indent="-457200">
              <a:lnSpc>
                <a:spcPts val="4320"/>
              </a:lnSpc>
              <a:buSzPct val="85000"/>
              <a:buFont typeface="Wingdings" panose="05000000000000000000" pitchFamily="2" charset="2"/>
              <a:buChar char="§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b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ackgrou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nd 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knowledge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structures</a:t>
            </a:r>
          </a:p>
          <a:p>
            <a:pPr marL="1828800" lvl="3" indent="-457200">
              <a:lnSpc>
                <a:spcPts val="4320"/>
              </a:lnSpc>
              <a:buSzPct val="85000"/>
              <a:buFont typeface="Wingdings" panose="05000000000000000000" pitchFamily="2" charset="2"/>
              <a:buChar char="§"/>
            </a:pP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ommitment to that school subject</a:t>
            </a:r>
          </a:p>
          <a:p>
            <a:pPr marL="1828800" lvl="3" indent="-457200">
              <a:lnSpc>
                <a:spcPts val="4320"/>
              </a:lnSpc>
              <a:buSzPct val="85000"/>
              <a:buFont typeface="Wingdings" panose="05000000000000000000" pitchFamily="2" charset="2"/>
              <a:buChar char="§"/>
            </a:pP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otivation level</a:t>
            </a:r>
            <a:endParaRPr lang="pt-PT" sz="240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6360" y="622163"/>
            <a:ext cx="3958851" cy="1746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do teachers determine each student’s Group?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562">
            <a:off x="6495725" y="3866293"/>
            <a:ext cx="2235736" cy="198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11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4032" y="1334663"/>
            <a:ext cx="4572000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Defining each group...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712" y="2144851"/>
            <a:ext cx="45018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2800" u="sng" cap="small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Advanced </a:t>
            </a:r>
          </a:p>
          <a:p>
            <a:pPr>
              <a:lnSpc>
                <a:spcPts val="4320"/>
              </a:lnSpc>
              <a:spcAft>
                <a:spcPts val="600"/>
              </a:spcAft>
            </a:pPr>
            <a:r>
              <a:rPr lang="pt-PT" sz="28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– 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students that show a high level of specific and cross-cutting skills (problem-solving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organization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leadership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, c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ommunication skills...)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265" y="1856723"/>
            <a:ext cx="2565647" cy="363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7"/>
          <a:stretch/>
        </p:blipFill>
        <p:spPr>
          <a:xfrm>
            <a:off x="6490445" y="3344011"/>
            <a:ext cx="2530135" cy="36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712" y="2444672"/>
            <a:ext cx="5478391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2800" u="sng" cap="small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Intermediate </a:t>
            </a:r>
          </a:p>
          <a:p>
            <a:pPr algn="just">
              <a:lnSpc>
                <a:spcPts val="4320"/>
              </a:lnSpc>
              <a:spcAft>
                <a:spcPts val="600"/>
              </a:spcAft>
            </a:pPr>
            <a:r>
              <a:rPr lang="pt-PT" sz="28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– 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students that show a satisfactory level of specific skills, but still need to develop their full potential and cross-cutting skills</a:t>
            </a:r>
            <a:endParaRPr lang="pt-PT" sz="36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4032" y="1334663"/>
            <a:ext cx="4572000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Defining each group...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317">
            <a:off x="6125592" y="2669680"/>
            <a:ext cx="2725445" cy="33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214" y="2180991"/>
            <a:ext cx="62676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2800" u="sng" cap="small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Structuring</a:t>
            </a:r>
            <a:r>
              <a:rPr lang="pt-PT" sz="2800" cap="small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PT" sz="20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(ideally no more than </a:t>
            </a:r>
            <a:r>
              <a:rPr lang="pt-PT" sz="2000" u="sng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12</a:t>
            </a:r>
            <a:r>
              <a:rPr lang="pt-PT" sz="20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students) </a:t>
            </a:r>
            <a:endParaRPr lang="pt-PT" smtClean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>
              <a:lnSpc>
                <a:spcPts val="4320"/>
              </a:lnSpc>
              <a:spcAft>
                <a:spcPts val="600"/>
              </a:spcAft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students to whom these school subjects are still quite challenging / difficult;</a:t>
            </a:r>
          </a:p>
          <a:p>
            <a:pPr>
              <a:lnSpc>
                <a:spcPts val="4320"/>
              </a:lnSpc>
              <a:spcAft>
                <a:spcPts val="600"/>
              </a:spcAft>
            </a:pP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	-   students who lack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background knowledge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structures /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haven’t developed their potential and cross-cutting skills, yet.</a:t>
            </a:r>
            <a:endParaRPr lang="pt-PT" sz="32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4032" y="1334663"/>
            <a:ext cx="4572000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Defining each group...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9148">
            <a:off x="6300474" y="3367408"/>
            <a:ext cx="2722183" cy="23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18" y="1778112"/>
            <a:ext cx="8157989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English – Reading Activity:</a:t>
            </a:r>
            <a:endParaRPr lang="pt-PT" sz="2000" u="sng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Structuring group 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Students read the text out loud / teacher helps with pronunciation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Students go through difficult vocabulary / take notes 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True / False + gap-filling exercises + questions + writing answers on the board (...) 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Teacher supervises students’ notebooks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530">
            <a:off x="6013227" y="4682806"/>
            <a:ext cx="2440805" cy="182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18" y="1786990"/>
            <a:ext cx="8157989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English – Reading Activity:</a:t>
            </a:r>
            <a:endParaRPr lang="pt-PT" sz="2000" u="sng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Advanced </a:t>
            </a:r>
            <a:r>
              <a:rPr lang="pt-PT" sz="2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Teacher elicits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from the students what they know about the subject-matter of the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text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Autonomous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reading + True/False + synonyms + completing sentences + questions + oral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correction</a:t>
            </a: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Teacher elicits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personal comments (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speaking) / debating ideas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endParaRPr lang="pt-PT" sz="2000" b="1" u="sng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</p:spTree>
    <p:extLst>
      <p:ext uri="{BB962C8B-B14F-4D97-AF65-F5344CB8AC3E}">
        <p14:creationId xmlns:p14="http://schemas.microsoft.com/office/powerpoint/2010/main" val="16508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920" y="2284923"/>
            <a:ext cx="8406564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ctr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English – Reading Activity: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endParaRPr lang="pt-PT" sz="20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Intermediate group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In this group, according to the students’ specific needs and features, the dynamics are a mix from those presented for Advanced and Structuring groups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722">
            <a:off x="4776044" y="4653799"/>
            <a:ext cx="2839800" cy="181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80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601" y="1722189"/>
            <a:ext cx="7767960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Maths</a:t>
            </a:r>
            <a:r>
              <a:rPr lang="pt-PT" sz="2000" b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endParaRPr lang="pt-PT" sz="20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Structuring group</a:t>
            </a: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lvl="1">
              <a:lnSpc>
                <a:spcPct val="150000"/>
              </a:lnSpc>
              <a:buSzPct val="85000"/>
              <a:buFontTx/>
              <a:buChar char="-"/>
            </a:pPr>
            <a:r>
              <a:rPr lang="pt-PT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 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Lessons should always include topics that can be easily related to real life contexts.  (For example, calorie index)</a:t>
            </a:r>
          </a:p>
          <a:p>
            <a:pPr marL="0" lvl="1">
              <a:lnSpc>
                <a:spcPct val="15000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  Exchanging information in exercise solving. </a:t>
            </a:r>
          </a:p>
          <a:p>
            <a:pPr marL="0" lvl="1">
              <a:lnSpc>
                <a:spcPct val="15000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  The teachers focus on maths fundamentals. </a:t>
            </a:r>
          </a:p>
          <a:p>
            <a:pPr marL="0" lvl="1">
              <a:lnSpc>
                <a:spcPct val="15000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  Students are engaged in their own learning </a:t>
            </a:r>
          </a:p>
          <a:p>
            <a:pPr marL="0" lvl="1">
              <a:lnSpc>
                <a:spcPct val="150000"/>
              </a:lnSpc>
              <a:buSzPct val="85000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process through experimental activities.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537">
            <a:off x="6261825" y="3620143"/>
            <a:ext cx="2338323" cy="241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4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601" y="1724845"/>
            <a:ext cx="7811760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Maths</a:t>
            </a:r>
            <a:r>
              <a:rPr lang="pt-PT" sz="2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Advanced </a:t>
            </a:r>
            <a:r>
              <a:rPr lang="pt-PT" sz="2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lvl="1">
              <a:lnSpc>
                <a:spcPct val="150000"/>
              </a:lnSpc>
              <a:buSzPct val="85000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 Lessons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should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also include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topics that can be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related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to real life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contexts, but focusing on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autonomous learning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marL="0" lvl="1">
              <a:lnSpc>
                <a:spcPct val="150000"/>
              </a:lnSpc>
              <a:buSzPct val="85000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 Students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work in smaller groups or pairs and they “play the teacher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” (they prepare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and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present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specific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topics to teach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their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classmates).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lvl="1">
              <a:lnSpc>
                <a:spcPct val="150000"/>
              </a:lnSpc>
              <a:buSzPct val="85000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 Teachers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introduce some contents that will be developed in the </a:t>
            </a: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following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school years.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</p:spTree>
    <p:extLst>
      <p:ext uri="{BB962C8B-B14F-4D97-AF65-F5344CB8AC3E}">
        <p14:creationId xmlns:p14="http://schemas.microsoft.com/office/powerpoint/2010/main" val="37443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5242" y="2829340"/>
            <a:ext cx="609008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Applied in our school since 2013-14</a:t>
            </a:r>
            <a:endParaRPr lang="pt-PT" sz="11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lnSpc>
                <a:spcPts val="432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School subjects:</a:t>
            </a:r>
          </a:p>
          <a:p>
            <a:pPr>
              <a:lnSpc>
                <a:spcPts val="4320"/>
              </a:lnSpc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-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Maths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PT" sz="2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– 5th - 9th grades</a:t>
            </a:r>
          </a:p>
          <a:p>
            <a:pPr>
              <a:lnSpc>
                <a:spcPts val="4320"/>
              </a:lnSpc>
            </a:pPr>
            <a:r>
              <a:rPr lang="pt-PT" sz="28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English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PT" sz="2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– 3rd - </a:t>
            </a:r>
            <a:r>
              <a:rPr lang="pt-PT" sz="22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9th </a:t>
            </a:r>
            <a:r>
              <a:rPr lang="pt-PT" sz="2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grades </a:t>
            </a:r>
          </a:p>
          <a:p>
            <a:pPr>
              <a:lnSpc>
                <a:spcPts val="4320"/>
              </a:lnSpc>
            </a:pPr>
            <a:r>
              <a:rPr lang="pt-PT" sz="22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pt-PT" sz="2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                   (3rd -4th grades, since 2016-17)</a:t>
            </a:r>
            <a:endParaRPr lang="pt-PT" sz="22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lnSpc>
                <a:spcPts val="4320"/>
              </a:lnSpc>
            </a:pPr>
            <a:endParaRPr lang="pt-PT" sz="28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70469">
            <a:off x="-5416" y="996109"/>
            <a:ext cx="36904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Project</a:t>
            </a:r>
            <a:endParaRPr lang="pt-PT" sz="3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84" y="2269834"/>
            <a:ext cx="1261469" cy="2259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881">
            <a:off x="5468643" y="631963"/>
            <a:ext cx="2317072" cy="1696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98" y="2178391"/>
            <a:ext cx="590306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0" lvl="6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Maths</a:t>
            </a:r>
            <a:r>
              <a:rPr lang="pt-PT" sz="2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PT" sz="20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</a:p>
          <a:p>
            <a:pPr lvl="1">
              <a:lnSpc>
                <a:spcPts val="4320"/>
              </a:lnSpc>
              <a:buSzPct val="85000"/>
            </a:pPr>
            <a:r>
              <a:rPr lang="pt-PT" sz="2000" b="1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Intermediate group </a:t>
            </a:r>
            <a:endParaRPr lang="pt-PT" sz="20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ts val="4320"/>
              </a:lnSpc>
              <a:buSzPct val="85000"/>
              <a:buFontTx/>
              <a:buChar char="-"/>
            </a:pPr>
            <a:r>
              <a:rPr lang="pt-PT" sz="20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In this group, according to the students’ specific needs and features, the dynamics are a mix from those presented for Advanced and Structuring groups </a:t>
            </a:r>
          </a:p>
          <a:p>
            <a:pPr lvl="1">
              <a:lnSpc>
                <a:spcPts val="4320"/>
              </a:lnSpc>
              <a:buSzPct val="85000"/>
            </a:pPr>
            <a:endParaRPr lang="pt-PT" sz="20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endParaRPr lang="pt-PT" sz="20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>
              <a:lnSpc>
                <a:spcPts val="4320"/>
              </a:lnSpc>
              <a:buSzPct val="85000"/>
            </a:pPr>
            <a:endParaRPr lang="pt-PT" sz="20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585" y="584580"/>
            <a:ext cx="4181382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Classroom Dynamics</a:t>
            </a:r>
            <a:endParaRPr lang="pt-PT" sz="3600" b="1" i="1" cap="small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Examples -</a:t>
            </a:r>
          </a:p>
        </p:txBody>
      </p:sp>
      <p:pic>
        <p:nvPicPr>
          <p:cNvPr id="9" name="Imagem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902">
            <a:off x="6183338" y="3294265"/>
            <a:ext cx="2527126" cy="210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776" y="2715800"/>
            <a:ext cx="1535230" cy="172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bo 9">
            <a:extLst>
              <a:ext uri="{FF2B5EF4-FFF2-40B4-BE49-F238E27FC236}">
                <a16:creationId xmlns:a16="http://schemas.microsoft.com/office/drawing/2014/main" id="{D0C44B99-464D-40D6-8149-9BE31FDEB840}"/>
              </a:ext>
            </a:extLst>
          </p:cNvPr>
          <p:cNvSpPr/>
          <p:nvPr/>
        </p:nvSpPr>
        <p:spPr>
          <a:xfrm>
            <a:off x="5718191" y="3799643"/>
            <a:ext cx="1801091" cy="178026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4%</a:t>
            </a:r>
          </a:p>
        </p:txBody>
      </p:sp>
      <p:sp>
        <p:nvSpPr>
          <p:cNvPr id="8" name="Cubo 6">
            <a:extLst>
              <a:ext uri="{FF2B5EF4-FFF2-40B4-BE49-F238E27FC236}">
                <a16:creationId xmlns:a16="http://schemas.microsoft.com/office/drawing/2014/main" id="{0E05E442-67EE-4701-B88D-5CD111519675}"/>
              </a:ext>
            </a:extLst>
          </p:cNvPr>
          <p:cNvSpPr/>
          <p:nvPr/>
        </p:nvSpPr>
        <p:spPr>
          <a:xfrm>
            <a:off x="3587977" y="2144122"/>
            <a:ext cx="1801091" cy="343578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11%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3062797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Before 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2015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9002" y="548901"/>
            <a:ext cx="6010182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Comparing Results: English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17" y="1321860"/>
            <a:ext cx="772647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9th graders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who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failed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to succeed </a:t>
            </a:r>
            <a:endParaRPr lang="pt-PT" sz="28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5193436" y="5781827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2018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776" y="2715800"/>
            <a:ext cx="1535230" cy="172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3062797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Before 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2015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04" y="1378841"/>
            <a:ext cx="790112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9th graders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achieving the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highest </a:t>
            </a:r>
            <a:r>
              <a:rPr lang="pt-PT" sz="2800" u="sng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success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level</a:t>
            </a:r>
            <a:endParaRPr lang="pt-PT" sz="2800" u="sng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5335479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2018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6" name="Cubo 6">
            <a:extLst>
              <a:ext uri="{FF2B5EF4-FFF2-40B4-BE49-F238E27FC236}">
                <a16:creationId xmlns:a16="http://schemas.microsoft.com/office/drawing/2014/main" id="{0E05E442-67EE-4701-B88D-5CD111519675}"/>
              </a:ext>
            </a:extLst>
          </p:cNvPr>
          <p:cNvSpPr/>
          <p:nvPr/>
        </p:nvSpPr>
        <p:spPr>
          <a:xfrm>
            <a:off x="3596853" y="3103867"/>
            <a:ext cx="1801091" cy="2406216"/>
          </a:xfrm>
          <a:prstGeom prst="cub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19%</a:t>
            </a:r>
          </a:p>
        </p:txBody>
      </p:sp>
      <p:sp>
        <p:nvSpPr>
          <p:cNvPr id="18" name="Cubo 9">
            <a:extLst>
              <a:ext uri="{FF2B5EF4-FFF2-40B4-BE49-F238E27FC236}">
                <a16:creationId xmlns:a16="http://schemas.microsoft.com/office/drawing/2014/main" id="{D0C44B99-464D-40D6-8149-9BE31FDEB840}"/>
              </a:ext>
            </a:extLst>
          </p:cNvPr>
          <p:cNvSpPr/>
          <p:nvPr/>
        </p:nvSpPr>
        <p:spPr>
          <a:xfrm>
            <a:off x="5878093" y="1923898"/>
            <a:ext cx="1801091" cy="3605295"/>
          </a:xfrm>
          <a:prstGeom prst="cub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9002" y="548901"/>
            <a:ext cx="6010182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Comparing Results: English</a:t>
            </a:r>
          </a:p>
        </p:txBody>
      </p:sp>
    </p:spTree>
    <p:extLst>
      <p:ext uri="{BB962C8B-B14F-4D97-AF65-F5344CB8AC3E}">
        <p14:creationId xmlns:p14="http://schemas.microsoft.com/office/powerpoint/2010/main" val="10051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3062797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Before 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2015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847" y="1192667"/>
            <a:ext cx="772647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9th graders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who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failed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to succeed </a:t>
            </a:r>
            <a:endParaRPr lang="pt-PT" sz="28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5420842" y="5798662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2018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14" y="2824218"/>
            <a:ext cx="1795381" cy="169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bo 9">
            <a:extLst>
              <a:ext uri="{FF2B5EF4-FFF2-40B4-BE49-F238E27FC236}">
                <a16:creationId xmlns:a16="http://schemas.microsoft.com/office/drawing/2014/main" id="{D0C44B99-464D-40D6-8149-9BE31FDEB840}"/>
              </a:ext>
            </a:extLst>
          </p:cNvPr>
          <p:cNvSpPr/>
          <p:nvPr/>
        </p:nvSpPr>
        <p:spPr>
          <a:xfrm>
            <a:off x="5878093" y="4381522"/>
            <a:ext cx="1801091" cy="112207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4%</a:t>
            </a:r>
          </a:p>
        </p:txBody>
      </p:sp>
      <p:sp>
        <p:nvSpPr>
          <p:cNvPr id="17" name="Cubo 6">
            <a:extLst>
              <a:ext uri="{FF2B5EF4-FFF2-40B4-BE49-F238E27FC236}">
                <a16:creationId xmlns:a16="http://schemas.microsoft.com/office/drawing/2014/main" id="{0E05E442-67EE-4701-B88D-5CD111519675}"/>
              </a:ext>
            </a:extLst>
          </p:cNvPr>
          <p:cNvSpPr/>
          <p:nvPr/>
        </p:nvSpPr>
        <p:spPr>
          <a:xfrm>
            <a:off x="3619751" y="2067813"/>
            <a:ext cx="1801091" cy="343578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002" y="548901"/>
            <a:ext cx="6010182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Comparing Results: Maths</a:t>
            </a:r>
          </a:p>
        </p:txBody>
      </p:sp>
    </p:spTree>
    <p:extLst>
      <p:ext uri="{BB962C8B-B14F-4D97-AF65-F5344CB8AC3E}">
        <p14:creationId xmlns:p14="http://schemas.microsoft.com/office/powerpoint/2010/main" val="4208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3062797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Before 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2015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5F574E7-B88C-4736-AF1D-441EF2DBC361}"/>
              </a:ext>
            </a:extLst>
          </p:cNvPr>
          <p:cNvSpPr txBox="1">
            <a:spLocks/>
          </p:cNvSpPr>
          <p:nvPr/>
        </p:nvSpPr>
        <p:spPr>
          <a:xfrm>
            <a:off x="5335479" y="5758401"/>
            <a:ext cx="2485748" cy="555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Groups+</a:t>
            </a:r>
          </a:p>
          <a:p>
            <a:r>
              <a:rPr lang="pt-PT" sz="240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2018</a:t>
            </a:r>
            <a:endParaRPr lang="pt-PT" sz="240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14" y="2824218"/>
            <a:ext cx="1795381" cy="169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bo 6">
            <a:extLst>
              <a:ext uri="{FF2B5EF4-FFF2-40B4-BE49-F238E27FC236}">
                <a16:creationId xmlns:a16="http://schemas.microsoft.com/office/drawing/2014/main" id="{0E05E442-67EE-4701-B88D-5CD111519675}"/>
              </a:ext>
            </a:extLst>
          </p:cNvPr>
          <p:cNvSpPr/>
          <p:nvPr/>
        </p:nvSpPr>
        <p:spPr>
          <a:xfrm>
            <a:off x="3534388" y="3122977"/>
            <a:ext cx="1801091" cy="2406216"/>
          </a:xfrm>
          <a:prstGeom prst="cub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21" name="Cubo 9">
            <a:extLst>
              <a:ext uri="{FF2B5EF4-FFF2-40B4-BE49-F238E27FC236}">
                <a16:creationId xmlns:a16="http://schemas.microsoft.com/office/drawing/2014/main" id="{D0C44B99-464D-40D6-8149-9BE31FDEB840}"/>
              </a:ext>
            </a:extLst>
          </p:cNvPr>
          <p:cNvSpPr/>
          <p:nvPr/>
        </p:nvSpPr>
        <p:spPr>
          <a:xfrm>
            <a:off x="5878093" y="2347122"/>
            <a:ext cx="1801091" cy="3182071"/>
          </a:xfrm>
          <a:prstGeom prst="cub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0304" y="1378841"/>
            <a:ext cx="790112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9th graders </a:t>
            </a: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achieving the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highest </a:t>
            </a:r>
            <a:r>
              <a:rPr lang="pt-PT" sz="2800" u="sng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success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level</a:t>
            </a:r>
            <a:endParaRPr lang="pt-PT" sz="2800" u="sng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9002" y="548901"/>
            <a:ext cx="6010182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Comparing Results: Maths</a:t>
            </a:r>
          </a:p>
        </p:txBody>
      </p:sp>
    </p:spTree>
    <p:extLst>
      <p:ext uri="{BB962C8B-B14F-4D97-AF65-F5344CB8AC3E}">
        <p14:creationId xmlns:p14="http://schemas.microsoft.com/office/powerpoint/2010/main" val="30418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331" y="1628645"/>
            <a:ext cx="4410712" cy="1717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200" b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do our students have to say about Groups+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405" y="3786779"/>
            <a:ext cx="3950563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Let’s hear it from them!</a:t>
            </a:r>
            <a:endParaRPr lang="pt-PT" sz="2800" u="sng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171" y="1127464"/>
            <a:ext cx="3454660" cy="346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070469">
            <a:off x="669218" y="980720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391" y="2441359"/>
            <a:ext cx="5051394" cy="2522091"/>
          </a:xfrm>
        </p:spPr>
        <p:txBody>
          <a:bodyPr>
            <a:normAutofit fontScale="90000"/>
          </a:bodyPr>
          <a:lstStyle/>
          <a:p>
            <a:r>
              <a:rPr lang="en-US" sz="3200" b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Would you consider developing a project of this kind in your schools / subjects?</a:t>
            </a:r>
            <a:br>
              <a:rPr lang="en-US" sz="3200" b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b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2800" b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600" u="sng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DISCUSSING -</a:t>
            </a:r>
            <a:endParaRPr lang="ru-RU" sz="3600" u="sng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325" y="4752213"/>
            <a:ext cx="3018563" cy="201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3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6" y="1203166"/>
            <a:ext cx="3752829" cy="5002052"/>
          </a:xfrm>
        </p:spPr>
      </p:pic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805" y="5720069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 txBox="1">
            <a:spLocks/>
          </p:cNvSpPr>
          <p:nvPr/>
        </p:nvSpPr>
        <p:spPr>
          <a:xfrm rot="1074715">
            <a:off x="5477306" y="2185690"/>
            <a:ext cx="3708997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Thank You for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 txBox="1">
            <a:spLocks/>
          </p:cNvSpPr>
          <p:nvPr/>
        </p:nvSpPr>
        <p:spPr>
          <a:xfrm rot="895412">
            <a:off x="5898189" y="3666923"/>
            <a:ext cx="3615914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Listening!</a:t>
            </a:r>
            <a:endParaRPr lang="ru-RU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123" y="5670845"/>
            <a:ext cx="696523" cy="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3237" y="2232596"/>
            <a:ext cx="5177388" cy="700842"/>
          </a:xfrm>
        </p:spPr>
        <p:txBody>
          <a:bodyPr>
            <a:noAutofit/>
          </a:bodyPr>
          <a:lstStyle/>
          <a:p>
            <a:r>
              <a:rPr lang="pt-PT" sz="2400" smtClean="0">
                <a:latin typeface="Candara" panose="020E0502030303020204" pitchFamily="34" charset="0"/>
              </a:rPr>
              <a:t>Considering that students...</a:t>
            </a:r>
            <a:endParaRPr lang="pt-PT" sz="2400">
              <a:latin typeface="Candara" panose="020E0502030303020204" pitchFamily="34" charset="0"/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1338" y="3143240"/>
            <a:ext cx="4387740" cy="1165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4320"/>
              </a:lnSpc>
              <a:buFontTx/>
              <a:buChar char="-"/>
            </a:pPr>
            <a:r>
              <a:rPr lang="pt-PT" sz="3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have diverse </a:t>
            </a:r>
            <a:r>
              <a:rPr lang="pt-PT" sz="32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skills and </a:t>
            </a:r>
            <a:endParaRPr lang="pt-PT" sz="32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lnSpc>
                <a:spcPts val="4320"/>
              </a:lnSpc>
            </a:pPr>
            <a:r>
              <a:rPr lang="pt-PT" sz="3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learning profiles;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1337" y="4708107"/>
            <a:ext cx="5427555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buFontTx/>
              <a:buChar char="-"/>
            </a:pPr>
            <a:r>
              <a:rPr lang="pt-PT" sz="32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</a:t>
            </a:r>
            <a:r>
              <a:rPr lang="pt-PT" sz="32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ave their own working and learning pace;</a:t>
            </a:r>
          </a:p>
        </p:txBody>
      </p:sp>
      <p:sp>
        <p:nvSpPr>
          <p:cNvPr id="10" name="TextBox 9"/>
          <p:cNvSpPr txBox="1"/>
          <p:nvPr/>
        </p:nvSpPr>
        <p:spPr>
          <a:xfrm rot="21070469">
            <a:off x="669218" y="980720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2708">
            <a:off x="832126" y="1823974"/>
            <a:ext cx="1979577" cy="263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1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3237" y="2232596"/>
            <a:ext cx="5177388" cy="700842"/>
          </a:xfrm>
        </p:spPr>
        <p:txBody>
          <a:bodyPr>
            <a:noAutofit/>
          </a:bodyPr>
          <a:lstStyle/>
          <a:p>
            <a:r>
              <a:rPr lang="pt-PT" sz="2400" smtClean="0">
                <a:latin typeface="Candara" panose="020E0502030303020204" pitchFamily="34" charset="0"/>
              </a:rPr>
              <a:t>Considering that students...</a:t>
            </a:r>
            <a:endParaRPr lang="pt-PT" sz="2400">
              <a:latin typeface="Candara" panose="020E0502030303020204" pitchFamily="34" charset="0"/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1396" y="4569196"/>
            <a:ext cx="545321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buFontTx/>
              <a:buChar char="-"/>
            </a:pPr>
            <a:r>
              <a:rPr lang="pt-PT" sz="3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learn better when they have higher self-confidence levels;</a:t>
            </a:r>
          </a:p>
        </p:txBody>
      </p:sp>
      <p:sp>
        <p:nvSpPr>
          <p:cNvPr id="10" name="TextBox 9"/>
          <p:cNvSpPr txBox="1"/>
          <p:nvPr/>
        </p:nvSpPr>
        <p:spPr>
          <a:xfrm rot="21070469">
            <a:off x="669218" y="980720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3" name="Imagem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69708">
            <a:off x="440426" y="2212899"/>
            <a:ext cx="2632893" cy="197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3563922" y="2232596"/>
            <a:ext cx="5177388" cy="7008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400" smtClean="0">
                <a:latin typeface="Candara" panose="020E0502030303020204" pitchFamily="34" charset="0"/>
              </a:rPr>
              <a:t>Considering that students...</a:t>
            </a:r>
            <a:endParaRPr lang="pt-PT" sz="2400">
              <a:latin typeface="Candara" panose="020E0502030303020204" pitchFamily="34" charset="0"/>
            </a:endParaRPr>
          </a:p>
        </p:txBody>
      </p:sp>
      <p:pic>
        <p:nvPicPr>
          <p:cNvPr id="12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286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/>
          <p:nvPr/>
        </p:nvSpPr>
        <p:spPr>
          <a:xfrm>
            <a:off x="3349307" y="3201069"/>
            <a:ext cx="517738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20"/>
              </a:lnSpc>
            </a:pPr>
            <a:r>
              <a:rPr lang="pt-PT" sz="3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have different learning motivations;</a:t>
            </a:r>
            <a:endParaRPr lang="pt-PT" sz="3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lnSpc>
                <a:spcPts val="4320"/>
              </a:lnSpc>
            </a:pPr>
            <a:endParaRPr lang="pt-PT" sz="3600" dirty="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 rot="21070469">
            <a:off x="719903" y="980720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 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6" name="Imagem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69708">
            <a:off x="491111" y="2212899"/>
            <a:ext cx="2632893" cy="197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90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32827" y="980720"/>
            <a:ext cx="3627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GROUPS+ ?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539" y="2182836"/>
            <a:ext cx="8451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spcAft>
                <a:spcPts val="600"/>
              </a:spcAft>
              <a:buFontTx/>
              <a:buChar char="-"/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To apply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differentiated pedagogy</a:t>
            </a:r>
            <a:endParaRPr lang="pt-PT" sz="28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meeting </a:t>
            </a: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students’ specific 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needs</a:t>
            </a: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helping students overcome learning obstacles</a:t>
            </a: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especting the students’ learning pace </a:t>
            </a: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f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ocusing on students’ skills</a:t>
            </a:r>
          </a:p>
          <a:p>
            <a:pPr marL="1028700" lvl="1" indent="-5715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eveloping active learning strategies</a:t>
            </a:r>
            <a:endParaRPr lang="pt-PT" sz="36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697">
            <a:off x="6362486" y="1556209"/>
            <a:ext cx="2233920" cy="167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378">
            <a:off x="4190643" y="432848"/>
            <a:ext cx="2086252" cy="156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6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29"/>
          <a:stretch/>
        </p:blipFill>
        <p:spPr>
          <a:xfrm rot="460012">
            <a:off x="6454407" y="4244706"/>
            <a:ext cx="2327613" cy="200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3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32827" y="980720"/>
            <a:ext cx="3627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GROUPS+ ?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352" y="2168786"/>
            <a:ext cx="7859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20"/>
              </a:lnSpc>
              <a:spcAft>
                <a:spcPts val="600"/>
              </a:spcAft>
              <a:buFontTx/>
              <a:buChar char="-"/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To work in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smaller groups</a:t>
            </a:r>
            <a:endParaRPr lang="pt-PT" sz="28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720000" lvl="1" indent="-3600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less students in </a:t>
            </a:r>
            <a:r>
              <a:rPr lang="pt-PT" sz="2400" i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Groups+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than in regular classes</a:t>
            </a:r>
          </a:p>
          <a:p>
            <a:pPr marL="720000" lvl="1" indent="-3600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romoting pair and group work</a:t>
            </a:r>
          </a:p>
          <a:p>
            <a:pPr marL="720000" lvl="1" indent="-3600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encouraging student/teacher and student/student interaction</a:t>
            </a:r>
          </a:p>
          <a:p>
            <a:pPr marL="720000" lvl="1" indent="-360000">
              <a:lnSpc>
                <a:spcPts val="4320"/>
              </a:lnSpc>
              <a:buSzPct val="85000"/>
              <a:buFont typeface="Webdings" panose="05030102010509060703" pitchFamily="18" charset="2"/>
              <a:buChar char="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developing creative thinking skills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9696">
            <a:off x="5884763" y="4635926"/>
            <a:ext cx="2524982" cy="178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5370">
            <a:off x="5279988" y="709101"/>
            <a:ext cx="3123496" cy="208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84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32827" y="980720"/>
            <a:ext cx="3627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GROUPS+ ?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761" y="2502952"/>
            <a:ext cx="6081579" cy="31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20"/>
              </a:lnSpc>
              <a:spcAft>
                <a:spcPts val="600"/>
              </a:spcAft>
            </a:pPr>
            <a:r>
              <a:rPr lang="pt-PT" sz="28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     To promote </a:t>
            </a:r>
            <a:r>
              <a:rPr lang="pt-PT" sz="2800" u="sng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academic success</a:t>
            </a:r>
            <a:endParaRPr lang="pt-PT" sz="280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914400" lvl="1" indent="-457200">
              <a:lnSpc>
                <a:spcPts val="432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increasing students’ motivation </a:t>
            </a:r>
          </a:p>
          <a:p>
            <a:pPr lvl="1">
              <a:lnSpc>
                <a:spcPts val="4320"/>
              </a:lnSpc>
              <a:spcAft>
                <a:spcPts val="600"/>
              </a:spcAft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and self-confidence</a:t>
            </a:r>
          </a:p>
          <a:p>
            <a:pPr marL="914400" lvl="1" indent="-457200">
              <a:lnSpc>
                <a:spcPts val="432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creating effective learning</a:t>
            </a:r>
          </a:p>
          <a:p>
            <a:pPr marL="914400" lvl="1" indent="-457200">
              <a:lnSpc>
                <a:spcPts val="432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pt-PT" sz="240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pt-PT" sz="240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eveloping active citizenship skills</a:t>
            </a:r>
            <a:endParaRPr lang="pt-PT" sz="320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3795093">
            <a:off x="2545619" y="2025092"/>
            <a:ext cx="722156" cy="379982"/>
          </a:xfrm>
          <a:prstGeom prst="rightArrow">
            <a:avLst>
              <a:gd name="adj1" fmla="val 28219"/>
              <a:gd name="adj2" fmla="val 3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4083">
            <a:off x="5091320" y="453656"/>
            <a:ext cx="2584346" cy="209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916" y="2407145"/>
            <a:ext cx="2705013" cy="190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59" y="4229226"/>
            <a:ext cx="2396970" cy="23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596" y="5685748"/>
            <a:ext cx="696523" cy="68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3296" y="1012780"/>
            <a:ext cx="3958851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does it 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602" y="1986567"/>
            <a:ext cx="7820638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32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2400" u="sng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2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classes 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make </a:t>
            </a:r>
            <a:r>
              <a:rPr lang="pt-PT" sz="2400" b="1" u="sng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3 GROUPS</a:t>
            </a:r>
            <a:r>
              <a:rPr lang="pt-PT" sz="2400" b="1" u="sng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+</a:t>
            </a:r>
            <a:endParaRPr lang="pt-PT" sz="3600" b="1" smtClean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6666" y="2625718"/>
            <a:ext cx="5770486" cy="3036644"/>
            <a:chOff x="2334827" y="2737881"/>
            <a:chExt cx="5770486" cy="3036644"/>
          </a:xfrm>
        </p:grpSpPr>
        <p:sp>
          <p:nvSpPr>
            <p:cNvPr id="3" name="Rounded Rectangle 2"/>
            <p:cNvSpPr/>
            <p:nvPr/>
          </p:nvSpPr>
          <p:spPr>
            <a:xfrm>
              <a:off x="2334827" y="2737881"/>
              <a:ext cx="5770486" cy="30205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83755" y="2774208"/>
              <a:ext cx="5026419" cy="3000317"/>
              <a:chOff x="2683755" y="2774208"/>
              <a:chExt cx="5026419" cy="300031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69557" y="2774208"/>
                <a:ext cx="2701297" cy="584775"/>
                <a:chOff x="2932782" y="3504889"/>
                <a:chExt cx="2701297" cy="584775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932782" y="3504889"/>
                  <a:ext cx="1124026" cy="584775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3200" b="1" smtClean="0">
                      <a:solidFill>
                        <a:schemeClr val="accent4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9th A</a:t>
                  </a:r>
                  <a:endParaRPr lang="pt-PT" sz="3200" b="1">
                    <a:solidFill>
                      <a:schemeClr val="accent4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522877" y="3504889"/>
                  <a:ext cx="1111202" cy="584775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3200" b="1" smtClean="0">
                      <a:solidFill>
                        <a:schemeClr val="accent4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9th B</a:t>
                  </a:r>
                  <a:endParaRPr lang="pt-PT" sz="3200" b="1">
                    <a:solidFill>
                      <a:schemeClr val="accent4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83755" y="4004438"/>
                <a:ext cx="5026419" cy="593758"/>
                <a:chOff x="3174306" y="4360464"/>
                <a:chExt cx="5026419" cy="593758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174306" y="4360464"/>
                  <a:ext cx="3252354" cy="593758"/>
                  <a:chOff x="2524756" y="3586628"/>
                  <a:chExt cx="3252354" cy="59375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524756" y="3586628"/>
                    <a:ext cx="1478290" cy="584775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PT" sz="3200" b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ndara" panose="020E0502030303020204" pitchFamily="34" charset="0"/>
                      </a:rPr>
                      <a:t>9th A/B</a:t>
                    </a:r>
                    <a:endParaRPr lang="pt-PT" sz="3200" b="1">
                      <a:solidFill>
                        <a:schemeClr val="accent4">
                          <a:lumMod val="50000"/>
                        </a:schemeClr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298820" y="3595611"/>
                    <a:ext cx="1478290" cy="584775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PT" sz="3200" b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ndara" panose="020E0502030303020204" pitchFamily="34" charset="0"/>
                      </a:rPr>
                      <a:t>9th A/B</a:t>
                    </a:r>
                    <a:endParaRPr lang="pt-PT" sz="3200" b="1">
                      <a:solidFill>
                        <a:schemeClr val="accent4">
                          <a:lumMod val="50000"/>
                        </a:schemeClr>
                      </a:solidFill>
                      <a:latin typeface="Candara" panose="020E0502030303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6722435" y="4369447"/>
                  <a:ext cx="1478290" cy="584775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3200" b="1" smtClean="0">
                      <a:solidFill>
                        <a:schemeClr val="accent4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9th A/B</a:t>
                  </a:r>
                  <a:endParaRPr lang="pt-PT" sz="3200" b="1">
                    <a:solidFill>
                      <a:schemeClr val="accent4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sp>
            <p:nvSpPr>
              <p:cNvPr id="19" name="Down Arrow 18"/>
              <p:cNvSpPr/>
              <p:nvPr/>
            </p:nvSpPr>
            <p:spPr>
              <a:xfrm>
                <a:off x="3329683" y="4730806"/>
                <a:ext cx="186431" cy="39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5103748" y="4734118"/>
                <a:ext cx="186431" cy="39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6877813" y="4730806"/>
                <a:ext cx="186431" cy="39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52488" y="3432649"/>
                <a:ext cx="1471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smtClean="0">
                    <a:latin typeface="Candara" panose="020E0502030303020204" pitchFamily="34" charset="0"/>
                  </a:rPr>
                  <a:t>(27 students)</a:t>
                </a:r>
                <a:endParaRPr lang="pt-PT" b="1">
                  <a:latin typeface="Candara" panose="020E0502030303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50852" y="3447313"/>
                <a:ext cx="1486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smtClean="0">
                    <a:latin typeface="Candara" panose="020E0502030303020204" pitchFamily="34" charset="0"/>
                  </a:rPr>
                  <a:t>(26 students)</a:t>
                </a:r>
                <a:endParaRPr lang="pt-PT" b="1"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37453" y="5128194"/>
                <a:ext cx="1370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22 students</a:t>
                </a:r>
              </a:p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(Advanced)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98020" y="5128194"/>
                <a:ext cx="1927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21 students</a:t>
                </a:r>
              </a:p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(Intermediate)</a:t>
                </a:r>
                <a:endParaRPr lang="pt-PT" b="1"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35090" y="5116747"/>
                <a:ext cx="14750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10 students</a:t>
                </a:r>
              </a:p>
              <a:p>
                <a:pPr algn="ctr"/>
                <a:r>
                  <a:rPr lang="pt-PT" b="1" smtClean="0">
                    <a:latin typeface="Candara" panose="020E0502030303020204" pitchFamily="34" charset="0"/>
                  </a:rPr>
                  <a:t>(Structuring)</a:t>
                </a:r>
                <a:endParaRPr lang="pt-PT" b="1"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29" name="Bent Arrow 28"/>
          <p:cNvSpPr/>
          <p:nvPr/>
        </p:nvSpPr>
        <p:spPr>
          <a:xfrm flipV="1">
            <a:off x="1447824" y="2668770"/>
            <a:ext cx="952548" cy="1808279"/>
          </a:xfrm>
          <a:prstGeom prst="bentArrow">
            <a:avLst>
              <a:gd name="adj1" fmla="val 18476"/>
              <a:gd name="adj2" fmla="val 43942"/>
              <a:gd name="adj3" fmla="val 38048"/>
              <a:gd name="adj4" fmla="val 46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1" y="5758401"/>
            <a:ext cx="893359" cy="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070469">
            <a:off x="723720" y="98072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i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GROUPS+</a:t>
            </a:r>
            <a:endParaRPr lang="pt-PT" sz="4000" b="1" i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01" y="5709176"/>
            <a:ext cx="696523" cy="685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712" y="2048710"/>
            <a:ext cx="8008528" cy="31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32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 teachers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/ one for 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each group –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working simultaneously (3 </a:t>
            </a:r>
            <a:r>
              <a:rPr lang="pt-PT" sz="240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different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classrooms)</a:t>
            </a:r>
          </a:p>
          <a:p>
            <a:pPr marL="342900" indent="-342900">
              <a:lnSpc>
                <a:spcPts val="432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All groups follow the </a:t>
            </a:r>
            <a:r>
              <a:rPr lang="pt-PT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same syllabus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PT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(established by the Portuguese Ministery of Education, for each grade)</a:t>
            </a:r>
          </a:p>
          <a:p>
            <a:pPr marL="342900" indent="-342900">
              <a:lnSpc>
                <a:spcPts val="432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Different </a:t>
            </a:r>
            <a:r>
              <a:rPr lang="en-US" sz="2400" u="sng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teaching strategies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/ tools / classroom dynamics</a:t>
            </a:r>
            <a:endParaRPr lang="pt-PT" sz="2400" b="1" u="sng" smtClean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3296" y="1012780"/>
            <a:ext cx="3958851" cy="64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pt-PT" sz="3600" b="1" i="1" cap="small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616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633</Words>
  <Application>Microsoft Office PowerPoint</Application>
  <PresentationFormat>Bildschirmpräsentation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Agency FB</vt:lpstr>
      <vt:lpstr>Arial</vt:lpstr>
      <vt:lpstr>Arial Rounded MT Bold</vt:lpstr>
      <vt:lpstr>Calibri</vt:lpstr>
      <vt:lpstr>Candara</vt:lpstr>
      <vt:lpstr>Franklin Gothic Book</vt:lpstr>
      <vt:lpstr>Garamond</vt:lpstr>
      <vt:lpstr>HP Simplified</vt:lpstr>
      <vt:lpstr>Webdings</vt:lpstr>
      <vt:lpstr>Wingdings</vt:lpstr>
      <vt:lpstr>Organic</vt:lpstr>
      <vt:lpstr>Colégio Campo de Flores  Lazarim, Portugal   3rd Erasmus+  Meeting</vt:lpstr>
      <vt:lpstr>PowerPoint-Präsentation</vt:lpstr>
      <vt:lpstr>Considering that students...</vt:lpstr>
      <vt:lpstr>Considering that students...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Would you consider developing a project of this kind in your schools / subjects?  - DISCUSSING -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2018-10-01T21:52:54Z</dcterms:created>
  <dcterms:modified xsi:type="dcterms:W3CDTF">2019-09-26T06:34:41Z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