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72" r:id="rId6"/>
    <p:sldId id="273" r:id="rId7"/>
    <p:sldId id="274" r:id="rId8"/>
    <p:sldId id="275" r:id="rId9"/>
    <p:sldId id="261" r:id="rId10"/>
    <p:sldId id="262" r:id="rId11"/>
    <p:sldId id="271" r:id="rId12"/>
    <p:sldId id="268" r:id="rId13"/>
    <p:sldId id="267" r:id="rId14"/>
    <p:sldId id="270" r:id="rId15"/>
    <p:sldId id="257"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45460A-E663-444E-95B3-2A4DEE5945F0}"/>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C117DB59-AB1B-438B-827E-84AE502C0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24EAF339-72BB-4996-A116-7C03D1048AF2}"/>
              </a:ext>
            </a:extLst>
          </p:cNvPr>
          <p:cNvSpPr>
            <a:spLocks noGrp="1"/>
          </p:cNvSpPr>
          <p:nvPr>
            <p:ph type="dt" sz="half" idx="10"/>
          </p:nvPr>
        </p:nvSpPr>
        <p:spPr/>
        <p:txBody>
          <a:bodyPr/>
          <a:lstStyle/>
          <a:p>
            <a:fld id="{02923AEC-85D9-4D94-A447-2F70D1DCCD8E}" type="datetimeFigureOut">
              <a:rPr lang="fi-FI" smtClean="0"/>
              <a:pPr/>
              <a:t>23.2.2020</a:t>
            </a:fld>
            <a:endParaRPr lang="fi-FI"/>
          </a:p>
        </p:txBody>
      </p:sp>
      <p:sp>
        <p:nvSpPr>
          <p:cNvPr id="5" name="Alatunnisteen paikkamerkki 4">
            <a:extLst>
              <a:ext uri="{FF2B5EF4-FFF2-40B4-BE49-F238E27FC236}">
                <a16:creationId xmlns:a16="http://schemas.microsoft.com/office/drawing/2014/main" id="{D04D7983-EE35-4BF5-A17F-F3A202A0572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171A854-9436-418E-8DAE-CF01F9C77B8A}"/>
              </a:ext>
            </a:extLst>
          </p:cNvPr>
          <p:cNvSpPr>
            <a:spLocks noGrp="1"/>
          </p:cNvSpPr>
          <p:nvPr>
            <p:ph type="sldNum" sz="quarter" idx="12"/>
          </p:nvPr>
        </p:nvSpPr>
        <p:spPr/>
        <p:txBody>
          <a:bodyPr/>
          <a:lstStyle/>
          <a:p>
            <a:fld id="{9766C56D-9BD9-4CFE-B449-7417DEC148A6}" type="slidenum">
              <a:rPr lang="fi-FI" smtClean="0"/>
              <a:pPr/>
              <a:t>‹Nr.›</a:t>
            </a:fld>
            <a:endParaRPr lang="fi-FI"/>
          </a:p>
        </p:txBody>
      </p:sp>
    </p:spTree>
    <p:extLst>
      <p:ext uri="{BB962C8B-B14F-4D97-AF65-F5344CB8AC3E}">
        <p14:creationId xmlns:p14="http://schemas.microsoft.com/office/powerpoint/2010/main" val="702867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38A1F4-C380-4771-9B7D-6E615AF18432}"/>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F4ABB6F7-B28C-4F5C-98D7-4B3AB5036215}"/>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E2A8171-EE07-4125-B604-7BC0C05F46B7}"/>
              </a:ext>
            </a:extLst>
          </p:cNvPr>
          <p:cNvSpPr>
            <a:spLocks noGrp="1"/>
          </p:cNvSpPr>
          <p:nvPr>
            <p:ph type="dt" sz="half" idx="10"/>
          </p:nvPr>
        </p:nvSpPr>
        <p:spPr/>
        <p:txBody>
          <a:bodyPr/>
          <a:lstStyle/>
          <a:p>
            <a:fld id="{02923AEC-85D9-4D94-A447-2F70D1DCCD8E}" type="datetimeFigureOut">
              <a:rPr lang="fi-FI" smtClean="0"/>
              <a:pPr/>
              <a:t>23.2.2020</a:t>
            </a:fld>
            <a:endParaRPr lang="fi-FI"/>
          </a:p>
        </p:txBody>
      </p:sp>
      <p:sp>
        <p:nvSpPr>
          <p:cNvPr id="5" name="Alatunnisteen paikkamerkki 4">
            <a:extLst>
              <a:ext uri="{FF2B5EF4-FFF2-40B4-BE49-F238E27FC236}">
                <a16:creationId xmlns:a16="http://schemas.microsoft.com/office/drawing/2014/main" id="{E040419F-1683-4037-8D83-D7DD4DD035B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DBE1E2C-F686-42DB-A15D-08D6C94DA2E3}"/>
              </a:ext>
            </a:extLst>
          </p:cNvPr>
          <p:cNvSpPr>
            <a:spLocks noGrp="1"/>
          </p:cNvSpPr>
          <p:nvPr>
            <p:ph type="sldNum" sz="quarter" idx="12"/>
          </p:nvPr>
        </p:nvSpPr>
        <p:spPr/>
        <p:txBody>
          <a:bodyPr/>
          <a:lstStyle/>
          <a:p>
            <a:fld id="{9766C56D-9BD9-4CFE-B449-7417DEC148A6}" type="slidenum">
              <a:rPr lang="fi-FI" smtClean="0"/>
              <a:pPr/>
              <a:t>‹Nr.›</a:t>
            </a:fld>
            <a:endParaRPr lang="fi-FI"/>
          </a:p>
        </p:txBody>
      </p:sp>
    </p:spTree>
    <p:extLst>
      <p:ext uri="{BB962C8B-B14F-4D97-AF65-F5344CB8AC3E}">
        <p14:creationId xmlns:p14="http://schemas.microsoft.com/office/powerpoint/2010/main" val="2449828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C0B51751-5C6C-4B70-B2D0-A30E88441A46}"/>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C0B483AB-3354-44B8-A913-BB075E966BC3}"/>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B5B5BBC-9F62-4AA8-9A08-5D4FEA5D77FC}"/>
              </a:ext>
            </a:extLst>
          </p:cNvPr>
          <p:cNvSpPr>
            <a:spLocks noGrp="1"/>
          </p:cNvSpPr>
          <p:nvPr>
            <p:ph type="dt" sz="half" idx="10"/>
          </p:nvPr>
        </p:nvSpPr>
        <p:spPr/>
        <p:txBody>
          <a:bodyPr/>
          <a:lstStyle/>
          <a:p>
            <a:fld id="{02923AEC-85D9-4D94-A447-2F70D1DCCD8E}" type="datetimeFigureOut">
              <a:rPr lang="fi-FI" smtClean="0"/>
              <a:pPr/>
              <a:t>23.2.2020</a:t>
            </a:fld>
            <a:endParaRPr lang="fi-FI"/>
          </a:p>
        </p:txBody>
      </p:sp>
      <p:sp>
        <p:nvSpPr>
          <p:cNvPr id="5" name="Alatunnisteen paikkamerkki 4">
            <a:extLst>
              <a:ext uri="{FF2B5EF4-FFF2-40B4-BE49-F238E27FC236}">
                <a16:creationId xmlns:a16="http://schemas.microsoft.com/office/drawing/2014/main" id="{4739F18D-4B8D-4466-B4A1-876A659C65E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EFD06D9-AC54-486A-9358-E2B34D77F1F6}"/>
              </a:ext>
            </a:extLst>
          </p:cNvPr>
          <p:cNvSpPr>
            <a:spLocks noGrp="1"/>
          </p:cNvSpPr>
          <p:nvPr>
            <p:ph type="sldNum" sz="quarter" idx="12"/>
          </p:nvPr>
        </p:nvSpPr>
        <p:spPr/>
        <p:txBody>
          <a:bodyPr/>
          <a:lstStyle/>
          <a:p>
            <a:fld id="{9766C56D-9BD9-4CFE-B449-7417DEC148A6}" type="slidenum">
              <a:rPr lang="fi-FI" smtClean="0"/>
              <a:pPr/>
              <a:t>‹Nr.›</a:t>
            </a:fld>
            <a:endParaRPr lang="fi-FI"/>
          </a:p>
        </p:txBody>
      </p:sp>
    </p:spTree>
    <p:extLst>
      <p:ext uri="{BB962C8B-B14F-4D97-AF65-F5344CB8AC3E}">
        <p14:creationId xmlns:p14="http://schemas.microsoft.com/office/powerpoint/2010/main" val="924895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2EA5C4-8734-485E-AB13-FA10F5D2C04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DBD37F3-8DE0-4F8B-B263-BAC3C47E33BF}"/>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D5D9A95-2DDC-407E-BDA0-0E8F9DFB8A3C}"/>
              </a:ext>
            </a:extLst>
          </p:cNvPr>
          <p:cNvSpPr>
            <a:spLocks noGrp="1"/>
          </p:cNvSpPr>
          <p:nvPr>
            <p:ph type="dt" sz="half" idx="10"/>
          </p:nvPr>
        </p:nvSpPr>
        <p:spPr/>
        <p:txBody>
          <a:bodyPr/>
          <a:lstStyle/>
          <a:p>
            <a:fld id="{02923AEC-85D9-4D94-A447-2F70D1DCCD8E}" type="datetimeFigureOut">
              <a:rPr lang="fi-FI" smtClean="0"/>
              <a:pPr/>
              <a:t>23.2.2020</a:t>
            </a:fld>
            <a:endParaRPr lang="fi-FI"/>
          </a:p>
        </p:txBody>
      </p:sp>
      <p:sp>
        <p:nvSpPr>
          <p:cNvPr id="5" name="Alatunnisteen paikkamerkki 4">
            <a:extLst>
              <a:ext uri="{FF2B5EF4-FFF2-40B4-BE49-F238E27FC236}">
                <a16:creationId xmlns:a16="http://schemas.microsoft.com/office/drawing/2014/main" id="{24C274F7-E7BD-4A61-899C-4DD89E31EA4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F62A260-86E8-4F80-8005-8B2DEEF8C6DA}"/>
              </a:ext>
            </a:extLst>
          </p:cNvPr>
          <p:cNvSpPr>
            <a:spLocks noGrp="1"/>
          </p:cNvSpPr>
          <p:nvPr>
            <p:ph type="sldNum" sz="quarter" idx="12"/>
          </p:nvPr>
        </p:nvSpPr>
        <p:spPr/>
        <p:txBody>
          <a:bodyPr/>
          <a:lstStyle/>
          <a:p>
            <a:fld id="{9766C56D-9BD9-4CFE-B449-7417DEC148A6}" type="slidenum">
              <a:rPr lang="fi-FI" smtClean="0"/>
              <a:pPr/>
              <a:t>‹Nr.›</a:t>
            </a:fld>
            <a:endParaRPr lang="fi-FI"/>
          </a:p>
        </p:txBody>
      </p:sp>
    </p:spTree>
    <p:extLst>
      <p:ext uri="{BB962C8B-B14F-4D97-AF65-F5344CB8AC3E}">
        <p14:creationId xmlns:p14="http://schemas.microsoft.com/office/powerpoint/2010/main" val="76396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B92EC-255B-4610-AE7B-30C75CB23364}"/>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02DE8C69-E8A7-425B-89EC-09062C1E6A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232D4F71-565C-4BF8-8E86-4512274E5C4D}"/>
              </a:ext>
            </a:extLst>
          </p:cNvPr>
          <p:cNvSpPr>
            <a:spLocks noGrp="1"/>
          </p:cNvSpPr>
          <p:nvPr>
            <p:ph type="dt" sz="half" idx="10"/>
          </p:nvPr>
        </p:nvSpPr>
        <p:spPr/>
        <p:txBody>
          <a:bodyPr/>
          <a:lstStyle/>
          <a:p>
            <a:fld id="{02923AEC-85D9-4D94-A447-2F70D1DCCD8E}" type="datetimeFigureOut">
              <a:rPr lang="fi-FI" smtClean="0"/>
              <a:pPr/>
              <a:t>23.2.2020</a:t>
            </a:fld>
            <a:endParaRPr lang="fi-FI"/>
          </a:p>
        </p:txBody>
      </p:sp>
      <p:sp>
        <p:nvSpPr>
          <p:cNvPr id="5" name="Alatunnisteen paikkamerkki 4">
            <a:extLst>
              <a:ext uri="{FF2B5EF4-FFF2-40B4-BE49-F238E27FC236}">
                <a16:creationId xmlns:a16="http://schemas.microsoft.com/office/drawing/2014/main" id="{D7BD8F58-32C8-4A8C-9651-F6E42D02AF1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D9ABB6B-0BC6-4BCD-848D-33D894F12193}"/>
              </a:ext>
            </a:extLst>
          </p:cNvPr>
          <p:cNvSpPr>
            <a:spLocks noGrp="1"/>
          </p:cNvSpPr>
          <p:nvPr>
            <p:ph type="sldNum" sz="quarter" idx="12"/>
          </p:nvPr>
        </p:nvSpPr>
        <p:spPr/>
        <p:txBody>
          <a:bodyPr/>
          <a:lstStyle/>
          <a:p>
            <a:fld id="{9766C56D-9BD9-4CFE-B449-7417DEC148A6}" type="slidenum">
              <a:rPr lang="fi-FI" smtClean="0"/>
              <a:pPr/>
              <a:t>‹Nr.›</a:t>
            </a:fld>
            <a:endParaRPr lang="fi-FI"/>
          </a:p>
        </p:txBody>
      </p:sp>
    </p:spTree>
    <p:extLst>
      <p:ext uri="{BB962C8B-B14F-4D97-AF65-F5344CB8AC3E}">
        <p14:creationId xmlns:p14="http://schemas.microsoft.com/office/powerpoint/2010/main" val="19634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3F828C-5667-4590-A19D-F9ED01A63E8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744A31A-6421-4290-BF33-D0EED7C6FC8C}"/>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A61D1803-E4D1-45ED-B819-283C3E55863E}"/>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E0D0E02-4090-4AE3-B5C4-60277070CF9F}"/>
              </a:ext>
            </a:extLst>
          </p:cNvPr>
          <p:cNvSpPr>
            <a:spLocks noGrp="1"/>
          </p:cNvSpPr>
          <p:nvPr>
            <p:ph type="dt" sz="half" idx="10"/>
          </p:nvPr>
        </p:nvSpPr>
        <p:spPr/>
        <p:txBody>
          <a:bodyPr/>
          <a:lstStyle/>
          <a:p>
            <a:fld id="{02923AEC-85D9-4D94-A447-2F70D1DCCD8E}" type="datetimeFigureOut">
              <a:rPr lang="fi-FI" smtClean="0"/>
              <a:pPr/>
              <a:t>23.2.2020</a:t>
            </a:fld>
            <a:endParaRPr lang="fi-FI"/>
          </a:p>
        </p:txBody>
      </p:sp>
      <p:sp>
        <p:nvSpPr>
          <p:cNvPr id="6" name="Alatunnisteen paikkamerkki 5">
            <a:extLst>
              <a:ext uri="{FF2B5EF4-FFF2-40B4-BE49-F238E27FC236}">
                <a16:creationId xmlns:a16="http://schemas.microsoft.com/office/drawing/2014/main" id="{A174957E-6F01-48B2-9BB5-0BF70FD54C3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6E4F9D1-A0F2-4503-870C-27F7E45C792E}"/>
              </a:ext>
            </a:extLst>
          </p:cNvPr>
          <p:cNvSpPr>
            <a:spLocks noGrp="1"/>
          </p:cNvSpPr>
          <p:nvPr>
            <p:ph type="sldNum" sz="quarter" idx="12"/>
          </p:nvPr>
        </p:nvSpPr>
        <p:spPr/>
        <p:txBody>
          <a:bodyPr/>
          <a:lstStyle/>
          <a:p>
            <a:fld id="{9766C56D-9BD9-4CFE-B449-7417DEC148A6}" type="slidenum">
              <a:rPr lang="fi-FI" smtClean="0"/>
              <a:pPr/>
              <a:t>‹Nr.›</a:t>
            </a:fld>
            <a:endParaRPr lang="fi-FI"/>
          </a:p>
        </p:txBody>
      </p:sp>
    </p:spTree>
    <p:extLst>
      <p:ext uri="{BB962C8B-B14F-4D97-AF65-F5344CB8AC3E}">
        <p14:creationId xmlns:p14="http://schemas.microsoft.com/office/powerpoint/2010/main" val="65349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BEE5EA-8D5F-45CF-B0F8-08FEFBCDA4C1}"/>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C93CCAF3-2D07-494C-8E01-223A0DBF52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C1576C05-C56D-4AD0-98BB-38046124DD15}"/>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551B9BB3-D3A9-466E-9F37-0E0D0B7E4E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AB98D0DF-E47B-4EF6-BA39-64D397BE5D5B}"/>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FEB1B37E-7488-47AC-AE8E-9846B84F0B97}"/>
              </a:ext>
            </a:extLst>
          </p:cNvPr>
          <p:cNvSpPr>
            <a:spLocks noGrp="1"/>
          </p:cNvSpPr>
          <p:nvPr>
            <p:ph type="dt" sz="half" idx="10"/>
          </p:nvPr>
        </p:nvSpPr>
        <p:spPr/>
        <p:txBody>
          <a:bodyPr/>
          <a:lstStyle/>
          <a:p>
            <a:fld id="{02923AEC-85D9-4D94-A447-2F70D1DCCD8E}" type="datetimeFigureOut">
              <a:rPr lang="fi-FI" smtClean="0"/>
              <a:pPr/>
              <a:t>23.2.2020</a:t>
            </a:fld>
            <a:endParaRPr lang="fi-FI"/>
          </a:p>
        </p:txBody>
      </p:sp>
      <p:sp>
        <p:nvSpPr>
          <p:cNvPr id="8" name="Alatunnisteen paikkamerkki 7">
            <a:extLst>
              <a:ext uri="{FF2B5EF4-FFF2-40B4-BE49-F238E27FC236}">
                <a16:creationId xmlns:a16="http://schemas.microsoft.com/office/drawing/2014/main" id="{BDFC85CF-E119-42AB-9EA9-E0F8263BDC68}"/>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E626E668-A938-42EB-8CCC-3700828C969B}"/>
              </a:ext>
            </a:extLst>
          </p:cNvPr>
          <p:cNvSpPr>
            <a:spLocks noGrp="1"/>
          </p:cNvSpPr>
          <p:nvPr>
            <p:ph type="sldNum" sz="quarter" idx="12"/>
          </p:nvPr>
        </p:nvSpPr>
        <p:spPr/>
        <p:txBody>
          <a:bodyPr/>
          <a:lstStyle/>
          <a:p>
            <a:fld id="{9766C56D-9BD9-4CFE-B449-7417DEC148A6}" type="slidenum">
              <a:rPr lang="fi-FI" smtClean="0"/>
              <a:pPr/>
              <a:t>‹Nr.›</a:t>
            </a:fld>
            <a:endParaRPr lang="fi-FI"/>
          </a:p>
        </p:txBody>
      </p:sp>
    </p:spTree>
    <p:extLst>
      <p:ext uri="{BB962C8B-B14F-4D97-AF65-F5344CB8AC3E}">
        <p14:creationId xmlns:p14="http://schemas.microsoft.com/office/powerpoint/2010/main" val="773602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59F784-0E24-4936-9EA2-A9AC5529189E}"/>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53CC503B-AC49-4116-8F3E-FCDC533E6161}"/>
              </a:ext>
            </a:extLst>
          </p:cNvPr>
          <p:cNvSpPr>
            <a:spLocks noGrp="1"/>
          </p:cNvSpPr>
          <p:nvPr>
            <p:ph type="dt" sz="half" idx="10"/>
          </p:nvPr>
        </p:nvSpPr>
        <p:spPr/>
        <p:txBody>
          <a:bodyPr/>
          <a:lstStyle/>
          <a:p>
            <a:fld id="{02923AEC-85D9-4D94-A447-2F70D1DCCD8E}" type="datetimeFigureOut">
              <a:rPr lang="fi-FI" smtClean="0"/>
              <a:pPr/>
              <a:t>23.2.2020</a:t>
            </a:fld>
            <a:endParaRPr lang="fi-FI"/>
          </a:p>
        </p:txBody>
      </p:sp>
      <p:sp>
        <p:nvSpPr>
          <p:cNvPr id="4" name="Alatunnisteen paikkamerkki 3">
            <a:extLst>
              <a:ext uri="{FF2B5EF4-FFF2-40B4-BE49-F238E27FC236}">
                <a16:creationId xmlns:a16="http://schemas.microsoft.com/office/drawing/2014/main" id="{9D60E7BA-5DCB-45B2-B8D1-D0472A3C6A65}"/>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4BA027F8-1636-44EA-A0EF-517955B9ABF8}"/>
              </a:ext>
            </a:extLst>
          </p:cNvPr>
          <p:cNvSpPr>
            <a:spLocks noGrp="1"/>
          </p:cNvSpPr>
          <p:nvPr>
            <p:ph type="sldNum" sz="quarter" idx="12"/>
          </p:nvPr>
        </p:nvSpPr>
        <p:spPr/>
        <p:txBody>
          <a:bodyPr/>
          <a:lstStyle/>
          <a:p>
            <a:fld id="{9766C56D-9BD9-4CFE-B449-7417DEC148A6}" type="slidenum">
              <a:rPr lang="fi-FI" smtClean="0"/>
              <a:pPr/>
              <a:t>‹Nr.›</a:t>
            </a:fld>
            <a:endParaRPr lang="fi-FI"/>
          </a:p>
        </p:txBody>
      </p:sp>
    </p:spTree>
    <p:extLst>
      <p:ext uri="{BB962C8B-B14F-4D97-AF65-F5344CB8AC3E}">
        <p14:creationId xmlns:p14="http://schemas.microsoft.com/office/powerpoint/2010/main" val="2925740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8662328-DCC7-45EB-9A5C-1F75A3AA785F}"/>
              </a:ext>
            </a:extLst>
          </p:cNvPr>
          <p:cNvSpPr>
            <a:spLocks noGrp="1"/>
          </p:cNvSpPr>
          <p:nvPr>
            <p:ph type="dt" sz="half" idx="10"/>
          </p:nvPr>
        </p:nvSpPr>
        <p:spPr/>
        <p:txBody>
          <a:bodyPr/>
          <a:lstStyle/>
          <a:p>
            <a:fld id="{02923AEC-85D9-4D94-A447-2F70D1DCCD8E}" type="datetimeFigureOut">
              <a:rPr lang="fi-FI" smtClean="0"/>
              <a:pPr/>
              <a:t>23.2.2020</a:t>
            </a:fld>
            <a:endParaRPr lang="fi-FI"/>
          </a:p>
        </p:txBody>
      </p:sp>
      <p:sp>
        <p:nvSpPr>
          <p:cNvPr id="3" name="Alatunnisteen paikkamerkki 2">
            <a:extLst>
              <a:ext uri="{FF2B5EF4-FFF2-40B4-BE49-F238E27FC236}">
                <a16:creationId xmlns:a16="http://schemas.microsoft.com/office/drawing/2014/main" id="{C9C5F7C0-BAED-482C-B32E-93375598B233}"/>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F7413920-FA60-460E-8B25-5FFC4D85709E}"/>
              </a:ext>
            </a:extLst>
          </p:cNvPr>
          <p:cNvSpPr>
            <a:spLocks noGrp="1"/>
          </p:cNvSpPr>
          <p:nvPr>
            <p:ph type="sldNum" sz="quarter" idx="12"/>
          </p:nvPr>
        </p:nvSpPr>
        <p:spPr/>
        <p:txBody>
          <a:bodyPr/>
          <a:lstStyle/>
          <a:p>
            <a:fld id="{9766C56D-9BD9-4CFE-B449-7417DEC148A6}" type="slidenum">
              <a:rPr lang="fi-FI" smtClean="0"/>
              <a:pPr/>
              <a:t>‹Nr.›</a:t>
            </a:fld>
            <a:endParaRPr lang="fi-FI"/>
          </a:p>
        </p:txBody>
      </p:sp>
    </p:spTree>
    <p:extLst>
      <p:ext uri="{BB962C8B-B14F-4D97-AF65-F5344CB8AC3E}">
        <p14:creationId xmlns:p14="http://schemas.microsoft.com/office/powerpoint/2010/main" val="48655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D6ECB0-2B74-48FF-8B22-3E40A33FC957}"/>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6E3AE68-02FC-4E88-BB0F-7C3B323FEE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4444A6A-E385-4E40-B9D6-E44E3114F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A0C9613E-CD20-47BB-8D0F-A4888B604D52}"/>
              </a:ext>
            </a:extLst>
          </p:cNvPr>
          <p:cNvSpPr>
            <a:spLocks noGrp="1"/>
          </p:cNvSpPr>
          <p:nvPr>
            <p:ph type="dt" sz="half" idx="10"/>
          </p:nvPr>
        </p:nvSpPr>
        <p:spPr/>
        <p:txBody>
          <a:bodyPr/>
          <a:lstStyle/>
          <a:p>
            <a:fld id="{02923AEC-85D9-4D94-A447-2F70D1DCCD8E}" type="datetimeFigureOut">
              <a:rPr lang="fi-FI" smtClean="0"/>
              <a:pPr/>
              <a:t>23.2.2020</a:t>
            </a:fld>
            <a:endParaRPr lang="fi-FI"/>
          </a:p>
        </p:txBody>
      </p:sp>
      <p:sp>
        <p:nvSpPr>
          <p:cNvPr id="6" name="Alatunnisteen paikkamerkki 5">
            <a:extLst>
              <a:ext uri="{FF2B5EF4-FFF2-40B4-BE49-F238E27FC236}">
                <a16:creationId xmlns:a16="http://schemas.microsoft.com/office/drawing/2014/main" id="{1217E0D7-79D9-4A6E-8F92-B9DBFB8D3EC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0D759FB-2FB6-46BF-8AE7-F04833B0BE18}"/>
              </a:ext>
            </a:extLst>
          </p:cNvPr>
          <p:cNvSpPr>
            <a:spLocks noGrp="1"/>
          </p:cNvSpPr>
          <p:nvPr>
            <p:ph type="sldNum" sz="quarter" idx="12"/>
          </p:nvPr>
        </p:nvSpPr>
        <p:spPr/>
        <p:txBody>
          <a:bodyPr/>
          <a:lstStyle/>
          <a:p>
            <a:fld id="{9766C56D-9BD9-4CFE-B449-7417DEC148A6}" type="slidenum">
              <a:rPr lang="fi-FI" smtClean="0"/>
              <a:pPr/>
              <a:t>‹Nr.›</a:t>
            </a:fld>
            <a:endParaRPr lang="fi-FI"/>
          </a:p>
        </p:txBody>
      </p:sp>
    </p:spTree>
    <p:extLst>
      <p:ext uri="{BB962C8B-B14F-4D97-AF65-F5344CB8AC3E}">
        <p14:creationId xmlns:p14="http://schemas.microsoft.com/office/powerpoint/2010/main" val="175270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42E40E-81DF-48B8-8246-46BDC2A97C2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4448A269-72C8-4D22-B254-49B0F7EE65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971C5C5A-F9FA-4466-A25C-CEB835932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1D7E8AF4-331B-48D0-B957-8C51C54456C8}"/>
              </a:ext>
            </a:extLst>
          </p:cNvPr>
          <p:cNvSpPr>
            <a:spLocks noGrp="1"/>
          </p:cNvSpPr>
          <p:nvPr>
            <p:ph type="dt" sz="half" idx="10"/>
          </p:nvPr>
        </p:nvSpPr>
        <p:spPr/>
        <p:txBody>
          <a:bodyPr/>
          <a:lstStyle/>
          <a:p>
            <a:fld id="{02923AEC-85D9-4D94-A447-2F70D1DCCD8E}" type="datetimeFigureOut">
              <a:rPr lang="fi-FI" smtClean="0"/>
              <a:pPr/>
              <a:t>23.2.2020</a:t>
            </a:fld>
            <a:endParaRPr lang="fi-FI"/>
          </a:p>
        </p:txBody>
      </p:sp>
      <p:sp>
        <p:nvSpPr>
          <p:cNvPr id="6" name="Alatunnisteen paikkamerkki 5">
            <a:extLst>
              <a:ext uri="{FF2B5EF4-FFF2-40B4-BE49-F238E27FC236}">
                <a16:creationId xmlns:a16="http://schemas.microsoft.com/office/drawing/2014/main" id="{9DC156A1-1DC8-4A85-9102-94BC0A4AE73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8EE8129-12DF-4F7B-858E-5B881DA6170D}"/>
              </a:ext>
            </a:extLst>
          </p:cNvPr>
          <p:cNvSpPr>
            <a:spLocks noGrp="1"/>
          </p:cNvSpPr>
          <p:nvPr>
            <p:ph type="sldNum" sz="quarter" idx="12"/>
          </p:nvPr>
        </p:nvSpPr>
        <p:spPr/>
        <p:txBody>
          <a:bodyPr/>
          <a:lstStyle/>
          <a:p>
            <a:fld id="{9766C56D-9BD9-4CFE-B449-7417DEC148A6}" type="slidenum">
              <a:rPr lang="fi-FI" smtClean="0"/>
              <a:pPr/>
              <a:t>‹Nr.›</a:t>
            </a:fld>
            <a:endParaRPr lang="fi-FI"/>
          </a:p>
        </p:txBody>
      </p:sp>
    </p:spTree>
    <p:extLst>
      <p:ext uri="{BB962C8B-B14F-4D97-AF65-F5344CB8AC3E}">
        <p14:creationId xmlns:p14="http://schemas.microsoft.com/office/powerpoint/2010/main" val="124931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136A390-80C2-4C71-A1EE-5FBC06F42A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22F7007B-EEFE-4D7F-9A00-3E87D73770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2A35D5E-EB03-45AD-91B8-025ECC1A14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23AEC-85D9-4D94-A447-2F70D1DCCD8E}" type="datetimeFigureOut">
              <a:rPr lang="fi-FI" smtClean="0"/>
              <a:pPr/>
              <a:t>23.2.2020</a:t>
            </a:fld>
            <a:endParaRPr lang="fi-FI"/>
          </a:p>
        </p:txBody>
      </p:sp>
      <p:sp>
        <p:nvSpPr>
          <p:cNvPr id="5" name="Alatunnisteen paikkamerkki 4">
            <a:extLst>
              <a:ext uri="{FF2B5EF4-FFF2-40B4-BE49-F238E27FC236}">
                <a16:creationId xmlns:a16="http://schemas.microsoft.com/office/drawing/2014/main" id="{2A2416EF-4E9E-4740-AC63-3B18D26E8D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5E163F99-2D9C-4E52-8FEC-3012E1FEF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6C56D-9BD9-4CFE-B449-7417DEC148A6}" type="slidenum">
              <a:rPr lang="fi-FI" smtClean="0"/>
              <a:pPr/>
              <a:t>‹Nr.›</a:t>
            </a:fld>
            <a:endParaRPr lang="fi-FI"/>
          </a:p>
        </p:txBody>
      </p:sp>
    </p:spTree>
    <p:extLst>
      <p:ext uri="{BB962C8B-B14F-4D97-AF65-F5344CB8AC3E}">
        <p14:creationId xmlns:p14="http://schemas.microsoft.com/office/powerpoint/2010/main" val="93972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8.jpeg"/><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70BCF5-A804-4F26-94B2-3535921DD8D7}"/>
              </a:ext>
            </a:extLst>
          </p:cNvPr>
          <p:cNvSpPr>
            <a:spLocks noGrp="1"/>
          </p:cNvSpPr>
          <p:nvPr>
            <p:ph type="ctrTitle"/>
          </p:nvPr>
        </p:nvSpPr>
        <p:spPr>
          <a:xfrm>
            <a:off x="1046480" y="1148079"/>
            <a:ext cx="9144000" cy="1061403"/>
          </a:xfrm>
        </p:spPr>
        <p:txBody>
          <a:bodyPr>
            <a:noAutofit/>
          </a:bodyPr>
          <a:lstStyle/>
          <a:p>
            <a:r>
              <a:rPr lang="en-US" sz="7200" b="1" dirty="0">
                <a:latin typeface="Freestyle Script" panose="030804020302050B0404" pitchFamily="66" charset="0"/>
              </a:rPr>
              <a:t>From Diversity to Employability</a:t>
            </a:r>
            <a:endParaRPr lang="fi-FI" sz="7200" b="1" dirty="0">
              <a:latin typeface="Freestyle Script" panose="030804020302050B0404" pitchFamily="66" charset="0"/>
            </a:endParaRPr>
          </a:p>
        </p:txBody>
      </p:sp>
      <p:sp>
        <p:nvSpPr>
          <p:cNvPr id="3" name="Alaotsikko 2">
            <a:extLst>
              <a:ext uri="{FF2B5EF4-FFF2-40B4-BE49-F238E27FC236}">
                <a16:creationId xmlns:a16="http://schemas.microsoft.com/office/drawing/2014/main" id="{87266A77-8559-4EB6-85AD-9E6F0F75B367}"/>
              </a:ext>
            </a:extLst>
          </p:cNvPr>
          <p:cNvSpPr>
            <a:spLocks noGrp="1"/>
          </p:cNvSpPr>
          <p:nvPr>
            <p:ph type="subTitle" idx="1"/>
          </p:nvPr>
        </p:nvSpPr>
        <p:spPr>
          <a:xfrm>
            <a:off x="5850173" y="2867659"/>
            <a:ext cx="5441941" cy="1655762"/>
          </a:xfrm>
        </p:spPr>
        <p:txBody>
          <a:bodyPr>
            <a:normAutofit fontScale="70000" lnSpcReduction="20000"/>
          </a:bodyPr>
          <a:lstStyle/>
          <a:p>
            <a:r>
              <a:rPr lang="en-US" sz="5800" b="1" dirty="0" smtClean="0">
                <a:solidFill>
                  <a:schemeClr val="bg1"/>
                </a:solidFill>
                <a:latin typeface="Freestyle Script" panose="030804020302050B0404" pitchFamily="66" charset="0"/>
              </a:rPr>
              <a:t>Gdansk </a:t>
            </a:r>
            <a:r>
              <a:rPr lang="en-US" sz="5800" b="1" dirty="0">
                <a:solidFill>
                  <a:schemeClr val="bg1"/>
                </a:solidFill>
                <a:latin typeface="Freestyle Script" panose="030804020302050B0404" pitchFamily="66" charset="0"/>
              </a:rPr>
              <a:t>meeting</a:t>
            </a:r>
          </a:p>
          <a:p>
            <a:r>
              <a:rPr lang="en-US" sz="5800" b="1" dirty="0" smtClean="0">
                <a:solidFill>
                  <a:schemeClr val="bg1"/>
                </a:solidFill>
                <a:latin typeface="Freestyle Script" panose="030804020302050B0404" pitchFamily="66" charset="0"/>
              </a:rPr>
              <a:t>30</a:t>
            </a:r>
            <a:r>
              <a:rPr lang="en-US" sz="5800" b="1" baseline="30000" dirty="0" smtClean="0">
                <a:solidFill>
                  <a:schemeClr val="bg1"/>
                </a:solidFill>
                <a:latin typeface="Freestyle Script" panose="030804020302050B0404" pitchFamily="66" charset="0"/>
              </a:rPr>
              <a:t>th</a:t>
            </a:r>
            <a:r>
              <a:rPr lang="en-US" sz="5800" b="1" dirty="0" smtClean="0">
                <a:solidFill>
                  <a:schemeClr val="bg1"/>
                </a:solidFill>
                <a:latin typeface="Freestyle Script" panose="030804020302050B0404" pitchFamily="66" charset="0"/>
              </a:rPr>
              <a:t> September – 3</a:t>
            </a:r>
            <a:r>
              <a:rPr lang="en-US" sz="5800" b="1" baseline="30000" dirty="0" smtClean="0">
                <a:solidFill>
                  <a:schemeClr val="bg1"/>
                </a:solidFill>
                <a:latin typeface="Freestyle Script" panose="030804020302050B0404" pitchFamily="66" charset="0"/>
              </a:rPr>
              <a:t>rd</a:t>
            </a:r>
            <a:r>
              <a:rPr lang="en-US" sz="5800" b="1" dirty="0" smtClean="0">
                <a:solidFill>
                  <a:schemeClr val="bg1"/>
                </a:solidFill>
                <a:latin typeface="Freestyle Script" panose="030804020302050B0404" pitchFamily="66" charset="0"/>
              </a:rPr>
              <a:t> October 2019</a:t>
            </a:r>
            <a:endParaRPr lang="fi-FI" dirty="0">
              <a:solidFill>
                <a:schemeClr val="bg1"/>
              </a:solidFill>
            </a:endParaRPr>
          </a:p>
        </p:txBody>
      </p:sp>
      <p:pic>
        <p:nvPicPr>
          <p:cNvPr id="8" name="Bildobjekt 4">
            <a:extLst>
              <a:ext uri="{FF2B5EF4-FFF2-40B4-BE49-F238E27FC236}">
                <a16:creationId xmlns:a16="http://schemas.microsoft.com/office/drawing/2014/main" id="{361A29DB-3027-4459-A099-B838166C6698}"/>
              </a:ext>
            </a:extLst>
          </p:cNvPr>
          <p:cNvPicPr>
            <a:picLocks noChangeAspect="1"/>
          </p:cNvPicPr>
          <p:nvPr/>
        </p:nvPicPr>
        <p:blipFill>
          <a:blip r:embed="rId3" cstate="print"/>
          <a:stretch>
            <a:fillRect/>
          </a:stretch>
        </p:blipFill>
        <p:spPr>
          <a:xfrm>
            <a:off x="1711516" y="3723354"/>
            <a:ext cx="2839860" cy="2774341"/>
          </a:xfrm>
          <a:prstGeom prst="rect">
            <a:avLst/>
          </a:prstGeom>
        </p:spPr>
      </p:pic>
      <p:pic>
        <p:nvPicPr>
          <p:cNvPr id="10" name="Kuva 9">
            <a:extLst>
              <a:ext uri="{FF2B5EF4-FFF2-40B4-BE49-F238E27FC236}">
                <a16:creationId xmlns:a16="http://schemas.microsoft.com/office/drawing/2014/main" id="{84D5575E-8BA0-450A-9ECF-4A9F2D561B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1340" y="5181600"/>
            <a:ext cx="4607508" cy="1316095"/>
          </a:xfrm>
          <a:prstGeom prst="rect">
            <a:avLst/>
          </a:prstGeom>
        </p:spPr>
      </p:pic>
      <p:pic>
        <p:nvPicPr>
          <p:cNvPr id="9" name="Image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245" y="4519305"/>
            <a:ext cx="2019607" cy="1978390"/>
          </a:xfrm>
          <a:prstGeom prst="rect">
            <a:avLst/>
          </a:prstGeom>
        </p:spPr>
      </p:pic>
    </p:spTree>
    <p:extLst>
      <p:ext uri="{BB962C8B-B14F-4D97-AF65-F5344CB8AC3E}">
        <p14:creationId xmlns:p14="http://schemas.microsoft.com/office/powerpoint/2010/main" val="424193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6000"/>
            <a:lum/>
          </a:blip>
          <a:srcRect/>
          <a:stretch>
            <a:fillRect t="-37000" b="-37000"/>
          </a:stretch>
        </a:blip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FBB8AFB5-D843-4406-B630-F31B1FF56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4060" y="5557520"/>
            <a:ext cx="3504867" cy="1001135"/>
          </a:xfrm>
          <a:prstGeom prst="rect">
            <a:avLst/>
          </a:prstGeom>
        </p:spPr>
      </p:pic>
      <p:sp>
        <p:nvSpPr>
          <p:cNvPr id="3" name="Suorakulmio 2">
            <a:extLst>
              <a:ext uri="{FF2B5EF4-FFF2-40B4-BE49-F238E27FC236}">
                <a16:creationId xmlns:a16="http://schemas.microsoft.com/office/drawing/2014/main" id="{342E563F-6C7B-4341-A1A0-C2D02E19C138}"/>
              </a:ext>
            </a:extLst>
          </p:cNvPr>
          <p:cNvSpPr/>
          <p:nvPr/>
        </p:nvSpPr>
        <p:spPr>
          <a:xfrm>
            <a:off x="679484" y="653534"/>
            <a:ext cx="4197316" cy="830997"/>
          </a:xfrm>
          <a:prstGeom prst="rect">
            <a:avLst/>
          </a:prstGeom>
        </p:spPr>
        <p:txBody>
          <a:bodyPr wrap="square">
            <a:spAutoFit/>
          </a:bodyPr>
          <a:lstStyle/>
          <a:p>
            <a:r>
              <a:rPr lang="fi-FI" sz="4800" b="1" dirty="0" err="1">
                <a:latin typeface="Freestyle Script" panose="030804020302050B0404" pitchFamily="66" charset="0"/>
              </a:rPr>
              <a:t>What</a:t>
            </a:r>
            <a:r>
              <a:rPr lang="fi-FI" sz="4800" b="1" dirty="0">
                <a:latin typeface="Freestyle Script" panose="030804020302050B0404" pitchFamily="66" charset="0"/>
              </a:rPr>
              <a:t> </a:t>
            </a:r>
            <a:r>
              <a:rPr lang="fi-FI" sz="4800" b="1" dirty="0" err="1">
                <a:latin typeface="Freestyle Script" panose="030804020302050B0404" pitchFamily="66" charset="0"/>
              </a:rPr>
              <a:t>did</a:t>
            </a:r>
            <a:r>
              <a:rPr lang="fi-FI" sz="4800" b="1" dirty="0">
                <a:latin typeface="Freestyle Script" panose="030804020302050B0404" pitchFamily="66" charset="0"/>
              </a:rPr>
              <a:t> </a:t>
            </a:r>
            <a:r>
              <a:rPr lang="fi-FI" sz="4800" b="1" dirty="0" err="1">
                <a:latin typeface="Freestyle Script" panose="030804020302050B0404" pitchFamily="66" charset="0"/>
              </a:rPr>
              <a:t>you</a:t>
            </a:r>
            <a:r>
              <a:rPr lang="fi-FI" sz="4800" b="1" dirty="0">
                <a:latin typeface="Freestyle Script" panose="030804020302050B0404" pitchFamily="66" charset="0"/>
              </a:rPr>
              <a:t> </a:t>
            </a:r>
            <a:r>
              <a:rPr lang="fi-FI" sz="4800" b="1" dirty="0" err="1">
                <a:latin typeface="Freestyle Script" panose="030804020302050B0404" pitchFamily="66" charset="0"/>
              </a:rPr>
              <a:t>like</a:t>
            </a:r>
            <a:r>
              <a:rPr lang="fi-FI" sz="4800" b="1" dirty="0">
                <a:latin typeface="Freestyle Script" panose="030804020302050B0404" pitchFamily="66" charset="0"/>
              </a:rPr>
              <a:t>?</a:t>
            </a:r>
          </a:p>
        </p:txBody>
      </p:sp>
      <p:sp>
        <p:nvSpPr>
          <p:cNvPr id="4" name="Rectângulo 3"/>
          <p:cNvSpPr/>
          <p:nvPr/>
        </p:nvSpPr>
        <p:spPr>
          <a:xfrm>
            <a:off x="609600" y="1480235"/>
            <a:ext cx="10668000" cy="3400931"/>
          </a:xfrm>
          <a:prstGeom prst="rect">
            <a:avLst/>
          </a:prstGeom>
        </p:spPr>
        <p:txBody>
          <a:bodyPr wrap="square">
            <a:spAutoFit/>
          </a:bodyPr>
          <a:lstStyle/>
          <a:p>
            <a:pPr algn="just"/>
            <a:r>
              <a:rPr lang="fi-FI" sz="2500" dirty="0" smtClean="0">
                <a:latin typeface="Arial" pitchFamily="34" charset="0"/>
                <a:cs typeface="Arial" pitchFamily="34" charset="0"/>
                <a:sym typeface="Wingdings"/>
              </a:rPr>
              <a:t> T</a:t>
            </a:r>
            <a:r>
              <a:rPr lang="en-US" sz="2800" dirty="0" smtClean="0">
                <a:latin typeface="Arial" pitchFamily="34" charset="0"/>
                <a:cs typeface="Arial" pitchFamily="34" charset="0"/>
              </a:rPr>
              <a:t>he enthusiasm shown by the students was truly appreciated;</a:t>
            </a:r>
            <a:endParaRPr lang="fi-FI" sz="2500" dirty="0" smtClean="0">
              <a:latin typeface="Arial" pitchFamily="34" charset="0"/>
              <a:cs typeface="Arial" pitchFamily="34" charset="0"/>
              <a:sym typeface="Wingdings"/>
            </a:endParaRPr>
          </a:p>
          <a:p>
            <a:pPr algn="just"/>
            <a:endParaRPr lang="fi-FI" sz="2500" dirty="0" smtClean="0">
              <a:latin typeface="Arial" pitchFamily="34" charset="0"/>
              <a:cs typeface="Arial" pitchFamily="34" charset="0"/>
              <a:sym typeface="Wingdings"/>
            </a:endParaRPr>
          </a:p>
          <a:p>
            <a:pPr algn="just"/>
            <a:r>
              <a:rPr lang="fi-FI" sz="2500" dirty="0" smtClean="0">
                <a:latin typeface="Arial" pitchFamily="34" charset="0"/>
                <a:cs typeface="Arial" pitchFamily="34" charset="0"/>
                <a:sym typeface="Wingdings"/>
              </a:rPr>
              <a:t> T</a:t>
            </a:r>
            <a:r>
              <a:rPr lang="en-US" sz="2800" dirty="0" smtClean="0">
                <a:latin typeface="Arial" pitchFamily="34" charset="0"/>
                <a:cs typeface="Arial" pitchFamily="34" charset="0"/>
              </a:rPr>
              <a:t>heir commitment to the construction of the travel diary is worthy of acknowledgement;</a:t>
            </a:r>
            <a:endParaRPr lang="en-US" sz="2500" dirty="0" smtClean="0">
              <a:solidFill>
                <a:srgbClr val="FF0000"/>
              </a:solidFill>
              <a:latin typeface="Arial" pitchFamily="34" charset="0"/>
              <a:cs typeface="Arial" pitchFamily="34" charset="0"/>
            </a:endParaRPr>
          </a:p>
          <a:p>
            <a:pPr algn="just"/>
            <a:endParaRPr lang="en-US" sz="2500" dirty="0" smtClean="0">
              <a:latin typeface="Arial" pitchFamily="34" charset="0"/>
              <a:cs typeface="Arial" pitchFamily="34" charset="0"/>
            </a:endParaRPr>
          </a:p>
          <a:p>
            <a:pPr algn="just"/>
            <a:r>
              <a:rPr lang="fi-FI" sz="2500" dirty="0" smtClean="0">
                <a:latin typeface="Arial" pitchFamily="34" charset="0"/>
                <a:cs typeface="Arial" pitchFamily="34" charset="0"/>
                <a:sym typeface="Wingdings"/>
              </a:rPr>
              <a:t> </a:t>
            </a:r>
            <a:r>
              <a:rPr lang="en-US" sz="2800" dirty="0" smtClean="0">
                <a:latin typeface="Arial" pitchFamily="34" charset="0"/>
                <a:cs typeface="Arial" pitchFamily="34" charset="0"/>
              </a:rPr>
              <a:t>The creativity of some diaries matched the teachers' initial challenge and expectations. </a:t>
            </a:r>
            <a:endParaRPr lang="en-US" sz="2500" dirty="0" smtClean="0">
              <a:solidFill>
                <a:srgbClr val="FF0000"/>
              </a:solidFill>
              <a:latin typeface="Arial" pitchFamily="34" charset="0"/>
              <a:cs typeface="Arial" pitchFamily="34" charset="0"/>
            </a:endParaRPr>
          </a:p>
          <a:p>
            <a:pPr algn="just"/>
            <a:endParaRPr lang="fi-FI" sz="2500" u="sng" dirty="0" smtClean="0">
              <a:latin typeface="Arial" pitchFamily="34" charset="0"/>
              <a:cs typeface="Arial" pitchFamily="34" charset="0"/>
            </a:endParaRPr>
          </a:p>
        </p:txBody>
      </p:sp>
    </p:spTree>
    <p:extLst>
      <p:ext uri="{BB962C8B-B14F-4D97-AF65-F5344CB8AC3E}">
        <p14:creationId xmlns:p14="http://schemas.microsoft.com/office/powerpoint/2010/main" val="3779485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6000"/>
            <a:lum/>
          </a:blip>
          <a:srcRect/>
          <a:stretch>
            <a:fillRect t="-37000" b="-37000"/>
          </a:stretch>
        </a:blip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FBB8AFB5-D843-4406-B630-F31B1FF56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4060" y="5557520"/>
            <a:ext cx="3504867" cy="1001135"/>
          </a:xfrm>
          <a:prstGeom prst="rect">
            <a:avLst/>
          </a:prstGeom>
        </p:spPr>
      </p:pic>
      <p:sp>
        <p:nvSpPr>
          <p:cNvPr id="3" name="Suorakulmio 2">
            <a:extLst>
              <a:ext uri="{FF2B5EF4-FFF2-40B4-BE49-F238E27FC236}">
                <a16:creationId xmlns:a16="http://schemas.microsoft.com/office/drawing/2014/main" id="{342E563F-6C7B-4341-A1A0-C2D02E19C138}"/>
              </a:ext>
            </a:extLst>
          </p:cNvPr>
          <p:cNvSpPr/>
          <p:nvPr/>
        </p:nvSpPr>
        <p:spPr>
          <a:xfrm>
            <a:off x="679484" y="653534"/>
            <a:ext cx="4197316" cy="830997"/>
          </a:xfrm>
          <a:prstGeom prst="rect">
            <a:avLst/>
          </a:prstGeom>
        </p:spPr>
        <p:txBody>
          <a:bodyPr wrap="square">
            <a:spAutoFit/>
          </a:bodyPr>
          <a:lstStyle/>
          <a:p>
            <a:r>
              <a:rPr lang="fi-FI" sz="4800" b="1" dirty="0" err="1">
                <a:latin typeface="Freestyle Script" panose="030804020302050B0404" pitchFamily="66" charset="0"/>
              </a:rPr>
              <a:t>What</a:t>
            </a:r>
            <a:r>
              <a:rPr lang="fi-FI" sz="4800" b="1" dirty="0">
                <a:latin typeface="Freestyle Script" panose="030804020302050B0404" pitchFamily="66" charset="0"/>
              </a:rPr>
              <a:t> </a:t>
            </a:r>
            <a:r>
              <a:rPr lang="fi-FI" sz="4800" b="1" dirty="0" err="1">
                <a:latin typeface="Freestyle Script" panose="030804020302050B0404" pitchFamily="66" charset="0"/>
              </a:rPr>
              <a:t>went</a:t>
            </a:r>
            <a:r>
              <a:rPr lang="fi-FI" sz="4800" b="1" dirty="0">
                <a:latin typeface="Freestyle Script" panose="030804020302050B0404" pitchFamily="66" charset="0"/>
              </a:rPr>
              <a:t> </a:t>
            </a:r>
            <a:r>
              <a:rPr lang="fi-FI" sz="4800" b="1" dirty="0" err="1">
                <a:latin typeface="Freestyle Script" panose="030804020302050B0404" pitchFamily="66" charset="0"/>
              </a:rPr>
              <a:t>well</a:t>
            </a:r>
            <a:r>
              <a:rPr lang="fi-FI" sz="4800" b="1" dirty="0">
                <a:latin typeface="Freestyle Script" panose="030804020302050B0404" pitchFamily="66" charset="0"/>
              </a:rPr>
              <a:t>?</a:t>
            </a:r>
          </a:p>
        </p:txBody>
      </p:sp>
      <p:sp>
        <p:nvSpPr>
          <p:cNvPr id="4" name="Rectângulo 3"/>
          <p:cNvSpPr/>
          <p:nvPr/>
        </p:nvSpPr>
        <p:spPr>
          <a:xfrm>
            <a:off x="609600" y="1480235"/>
            <a:ext cx="10668000" cy="1815882"/>
          </a:xfrm>
          <a:prstGeom prst="rect">
            <a:avLst/>
          </a:prstGeom>
        </p:spPr>
        <p:txBody>
          <a:bodyPr wrap="square">
            <a:spAutoFit/>
          </a:bodyPr>
          <a:lstStyle/>
          <a:p>
            <a:pPr algn="just"/>
            <a:r>
              <a:rPr lang="fi-FI" sz="2500" dirty="0" smtClean="0">
                <a:latin typeface="Arial" pitchFamily="34" charset="0"/>
                <a:cs typeface="Arial" pitchFamily="34" charset="0"/>
                <a:sym typeface="Wingdings"/>
              </a:rPr>
              <a:t> </a:t>
            </a:r>
            <a:r>
              <a:rPr lang="pt-PT" sz="2800" dirty="0" err="1" smtClean="0">
                <a:latin typeface="Arial" pitchFamily="34" charset="0"/>
                <a:cs typeface="Arial" pitchFamily="34" charset="0"/>
                <a:sym typeface="Wingdings"/>
              </a:rPr>
              <a:t>Students</a:t>
            </a:r>
            <a:r>
              <a:rPr lang="pt-PT" sz="2800" dirty="0" smtClean="0">
                <a:latin typeface="Arial" pitchFamily="34" charset="0"/>
                <a:cs typeface="Arial" pitchFamily="34" charset="0"/>
                <a:sym typeface="Wingdings"/>
              </a:rPr>
              <a:t>’ </a:t>
            </a:r>
            <a:r>
              <a:rPr lang="pt-PT" sz="2800" dirty="0" err="1" smtClean="0">
                <a:latin typeface="Arial" pitchFamily="34" charset="0"/>
                <a:cs typeface="Arial" pitchFamily="34" charset="0"/>
                <a:sym typeface="Wingdings"/>
              </a:rPr>
              <a:t>commitment</a:t>
            </a:r>
            <a:r>
              <a:rPr lang="pt-PT" sz="2800" dirty="0" smtClean="0">
                <a:latin typeface="Arial" pitchFamily="34" charset="0"/>
                <a:cs typeface="Arial" pitchFamily="34" charset="0"/>
                <a:sym typeface="Wingdings"/>
              </a:rPr>
              <a:t> </a:t>
            </a:r>
            <a:r>
              <a:rPr lang="pt-PT" sz="2800" dirty="0" err="1" smtClean="0">
                <a:latin typeface="Arial" pitchFamily="34" charset="0"/>
                <a:cs typeface="Arial" pitchFamily="34" charset="0"/>
                <a:sym typeface="Wingdings"/>
              </a:rPr>
              <a:t>and</a:t>
            </a:r>
            <a:r>
              <a:rPr lang="pt-PT" sz="2800" dirty="0" smtClean="0">
                <a:latin typeface="Arial" pitchFamily="34" charset="0"/>
                <a:cs typeface="Arial" pitchFamily="34" charset="0"/>
                <a:sym typeface="Wingdings"/>
              </a:rPr>
              <a:t> </a:t>
            </a:r>
            <a:r>
              <a:rPr lang="pt-PT" sz="2800" dirty="0" err="1" smtClean="0">
                <a:latin typeface="Arial" pitchFamily="34" charset="0"/>
                <a:cs typeface="Arial" pitchFamily="34" charset="0"/>
                <a:sym typeface="Wingdings"/>
              </a:rPr>
              <a:t>motivation</a:t>
            </a:r>
            <a:r>
              <a:rPr lang="fi-FI" sz="2800" dirty="0" smtClean="0">
                <a:latin typeface="Arial" pitchFamily="34" charset="0"/>
                <a:cs typeface="Arial" pitchFamily="34" charset="0"/>
                <a:sym typeface="Wingdings"/>
              </a:rPr>
              <a:t>;</a:t>
            </a:r>
          </a:p>
          <a:p>
            <a:pPr algn="just"/>
            <a:endParaRPr lang="fi-FI" sz="2800" dirty="0" smtClean="0">
              <a:latin typeface="Arial" pitchFamily="34" charset="0"/>
              <a:cs typeface="Arial" pitchFamily="34" charset="0"/>
              <a:sym typeface="Wingdings"/>
            </a:endParaRPr>
          </a:p>
          <a:p>
            <a:pPr algn="just"/>
            <a:r>
              <a:rPr lang="fi-FI" sz="2800" dirty="0" smtClean="0">
                <a:latin typeface="Arial" pitchFamily="34" charset="0"/>
                <a:cs typeface="Arial" pitchFamily="34" charset="0"/>
                <a:sym typeface="Wingdings"/>
              </a:rPr>
              <a:t> </a:t>
            </a:r>
            <a:r>
              <a:rPr lang="en-US" sz="2800" dirty="0" smtClean="0">
                <a:latin typeface="Arial" pitchFamily="34" charset="0"/>
                <a:cs typeface="Arial" pitchFamily="34" charset="0"/>
              </a:rPr>
              <a:t>Students’ creativity (diary model, plane tickets, museum tickets, etc).</a:t>
            </a:r>
          </a:p>
        </p:txBody>
      </p:sp>
    </p:spTree>
    <p:extLst>
      <p:ext uri="{BB962C8B-B14F-4D97-AF65-F5344CB8AC3E}">
        <p14:creationId xmlns:p14="http://schemas.microsoft.com/office/powerpoint/2010/main" val="2959188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6000"/>
            <a:lum/>
          </a:blip>
          <a:srcRect/>
          <a:stretch>
            <a:fillRect t="-37000" b="-37000"/>
          </a:stretch>
        </a:blip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FBB8AFB5-D843-4406-B630-F31B1FF56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4060" y="5557520"/>
            <a:ext cx="3504867" cy="1001135"/>
          </a:xfrm>
          <a:prstGeom prst="rect">
            <a:avLst/>
          </a:prstGeom>
        </p:spPr>
      </p:pic>
      <p:sp>
        <p:nvSpPr>
          <p:cNvPr id="3" name="Suorakulmio 2">
            <a:extLst>
              <a:ext uri="{FF2B5EF4-FFF2-40B4-BE49-F238E27FC236}">
                <a16:creationId xmlns:a16="http://schemas.microsoft.com/office/drawing/2014/main" id="{342E563F-6C7B-4341-A1A0-C2D02E19C138}"/>
              </a:ext>
            </a:extLst>
          </p:cNvPr>
          <p:cNvSpPr/>
          <p:nvPr/>
        </p:nvSpPr>
        <p:spPr>
          <a:xfrm>
            <a:off x="679484" y="653534"/>
            <a:ext cx="7509476" cy="830997"/>
          </a:xfrm>
          <a:prstGeom prst="rect">
            <a:avLst/>
          </a:prstGeom>
        </p:spPr>
        <p:txBody>
          <a:bodyPr wrap="square">
            <a:spAutoFit/>
          </a:bodyPr>
          <a:lstStyle/>
          <a:p>
            <a:r>
              <a:rPr lang="fi-FI" sz="4800" b="1" dirty="0" err="1">
                <a:latin typeface="Freestyle Script" panose="030804020302050B0404" pitchFamily="66" charset="0"/>
              </a:rPr>
              <a:t>What</a:t>
            </a:r>
            <a:r>
              <a:rPr lang="fi-FI" sz="4800" b="1" dirty="0">
                <a:latin typeface="Freestyle Script" panose="030804020302050B0404" pitchFamily="66" charset="0"/>
              </a:rPr>
              <a:t> </a:t>
            </a:r>
            <a:r>
              <a:rPr lang="fi-FI" sz="4800" b="1" dirty="0" err="1">
                <a:latin typeface="Freestyle Script" panose="030804020302050B0404" pitchFamily="66" charset="0"/>
              </a:rPr>
              <a:t>kind</a:t>
            </a:r>
            <a:r>
              <a:rPr lang="fi-FI" sz="4800" b="1" dirty="0">
                <a:latin typeface="Freestyle Script" panose="030804020302050B0404" pitchFamily="66" charset="0"/>
              </a:rPr>
              <a:t> of </a:t>
            </a:r>
            <a:r>
              <a:rPr lang="fi-FI" sz="4800" b="1" dirty="0" err="1">
                <a:latin typeface="Freestyle Script" panose="030804020302050B0404" pitchFamily="66" charset="0"/>
              </a:rPr>
              <a:t>challenges</a:t>
            </a:r>
            <a:r>
              <a:rPr lang="fi-FI" sz="4800" b="1" dirty="0">
                <a:latin typeface="Freestyle Script" panose="030804020302050B0404" pitchFamily="66" charset="0"/>
              </a:rPr>
              <a:t> </a:t>
            </a:r>
            <a:r>
              <a:rPr lang="fi-FI" sz="4800" b="1" dirty="0" err="1">
                <a:latin typeface="Freestyle Script" panose="030804020302050B0404" pitchFamily="66" charset="0"/>
              </a:rPr>
              <a:t>did</a:t>
            </a:r>
            <a:r>
              <a:rPr lang="fi-FI" sz="4800" b="1" dirty="0">
                <a:latin typeface="Freestyle Script" panose="030804020302050B0404" pitchFamily="66" charset="0"/>
              </a:rPr>
              <a:t> </a:t>
            </a:r>
            <a:r>
              <a:rPr lang="fi-FI" sz="4800" b="1" dirty="0" err="1">
                <a:latin typeface="Freestyle Script" panose="030804020302050B0404" pitchFamily="66" charset="0"/>
              </a:rPr>
              <a:t>you</a:t>
            </a:r>
            <a:r>
              <a:rPr lang="fi-FI" sz="4800" b="1" dirty="0">
                <a:latin typeface="Freestyle Script" panose="030804020302050B0404" pitchFamily="66" charset="0"/>
              </a:rPr>
              <a:t> </a:t>
            </a:r>
            <a:r>
              <a:rPr lang="fi-FI" sz="4800" b="1" dirty="0" err="1">
                <a:latin typeface="Freestyle Script" panose="030804020302050B0404" pitchFamily="66" charset="0"/>
              </a:rPr>
              <a:t>come</a:t>
            </a:r>
            <a:r>
              <a:rPr lang="fi-FI" sz="4800" b="1" dirty="0">
                <a:latin typeface="Freestyle Script" panose="030804020302050B0404" pitchFamily="66" charset="0"/>
              </a:rPr>
              <a:t> </a:t>
            </a:r>
            <a:r>
              <a:rPr lang="fi-FI" sz="4800" b="1" dirty="0" err="1">
                <a:latin typeface="Freestyle Script" panose="030804020302050B0404" pitchFamily="66" charset="0"/>
              </a:rPr>
              <a:t>across</a:t>
            </a:r>
            <a:r>
              <a:rPr lang="fi-FI" sz="4800" b="1" dirty="0">
                <a:latin typeface="Freestyle Script" panose="030804020302050B0404" pitchFamily="66" charset="0"/>
              </a:rPr>
              <a:t>?</a:t>
            </a:r>
          </a:p>
        </p:txBody>
      </p:sp>
      <p:sp>
        <p:nvSpPr>
          <p:cNvPr id="4" name="Rectângulo 3"/>
          <p:cNvSpPr/>
          <p:nvPr/>
        </p:nvSpPr>
        <p:spPr>
          <a:xfrm>
            <a:off x="609600" y="1706657"/>
            <a:ext cx="10668000" cy="3554819"/>
          </a:xfrm>
          <a:prstGeom prst="rect">
            <a:avLst/>
          </a:prstGeom>
        </p:spPr>
        <p:txBody>
          <a:bodyPr wrap="square">
            <a:spAutoFit/>
          </a:bodyPr>
          <a:lstStyle/>
          <a:p>
            <a:pPr algn="just"/>
            <a:r>
              <a:rPr lang="fi-FI" sz="3000" dirty="0" smtClean="0">
                <a:latin typeface="Arial" pitchFamily="34" charset="0"/>
                <a:cs typeface="Arial" pitchFamily="34" charset="0"/>
                <a:sym typeface="Wingdings"/>
              </a:rPr>
              <a:t> </a:t>
            </a:r>
          </a:p>
          <a:p>
            <a:pPr algn="just"/>
            <a:r>
              <a:rPr lang="pt-PT" sz="2500" dirty="0" smtClean="0">
                <a:latin typeface="Arial" pitchFamily="34" charset="0"/>
                <a:cs typeface="Arial" pitchFamily="34" charset="0"/>
                <a:sym typeface="Wingdings"/>
              </a:rPr>
              <a:t>		 </a:t>
            </a:r>
            <a:r>
              <a:rPr lang="en-US" sz="2800" dirty="0" smtClean="0">
                <a:latin typeface="Arial" pitchFamily="34" charset="0"/>
                <a:cs typeface="Arial" pitchFamily="34" charset="0"/>
              </a:rPr>
              <a:t>The short time we had to develop the project, given the extension of the subjects’ program.</a:t>
            </a:r>
            <a:endParaRPr lang="pt-PT" sz="2500" dirty="0" smtClean="0">
              <a:latin typeface="Arial" pitchFamily="34" charset="0"/>
              <a:cs typeface="Arial" pitchFamily="34" charset="0"/>
              <a:sym typeface="Wingdings"/>
            </a:endParaRPr>
          </a:p>
          <a:p>
            <a:pPr algn="just"/>
            <a:endParaRPr lang="pt-PT" sz="2500" dirty="0" smtClean="0">
              <a:latin typeface="Arial" pitchFamily="34" charset="0"/>
              <a:cs typeface="Arial" pitchFamily="34" charset="0"/>
              <a:sym typeface="Wingdings"/>
            </a:endParaRPr>
          </a:p>
          <a:p>
            <a:pPr algn="just"/>
            <a:r>
              <a:rPr lang="fi-FI" sz="3000" dirty="0" smtClean="0">
                <a:latin typeface="Arial" pitchFamily="34" charset="0"/>
                <a:cs typeface="Arial" pitchFamily="34" charset="0"/>
                <a:sym typeface="Wingdings"/>
              </a:rPr>
              <a:t> </a:t>
            </a:r>
            <a:r>
              <a:rPr lang="en-US" sz="2800" dirty="0" smtClean="0">
                <a:latin typeface="Arial" pitchFamily="34" charset="0"/>
                <a:cs typeface="Arial" pitchFamily="34" charset="0"/>
              </a:rPr>
              <a:t>The immaturity of the students that impaired their abstract thinking, causing them to have a hard time writing a journal of activities that never happened in reality. They tended to write narrative text in the past, not a diary in the present.</a:t>
            </a:r>
            <a:endParaRPr lang="fi-FI" sz="3000" dirty="0" smtClean="0">
              <a:latin typeface="Arial" pitchFamily="34" charset="0"/>
              <a:cs typeface="Arial" pitchFamily="34" charset="0"/>
              <a:sym typeface="Wingdings"/>
            </a:endParaRPr>
          </a:p>
        </p:txBody>
      </p:sp>
      <p:pic>
        <p:nvPicPr>
          <p:cNvPr id="8" name="Imagem 7" descr="clock.png"/>
          <p:cNvPicPr>
            <a:picLocks noChangeAspect="1"/>
          </p:cNvPicPr>
          <p:nvPr/>
        </p:nvPicPr>
        <p:blipFill>
          <a:blip r:embed="rId4" cstate="print"/>
          <a:stretch>
            <a:fillRect/>
          </a:stretch>
        </p:blipFill>
        <p:spPr>
          <a:xfrm>
            <a:off x="1272683" y="1692078"/>
            <a:ext cx="1078632" cy="937941"/>
          </a:xfrm>
          <a:prstGeom prst="rect">
            <a:avLst/>
          </a:prstGeom>
        </p:spPr>
      </p:pic>
    </p:spTree>
    <p:extLst>
      <p:ext uri="{BB962C8B-B14F-4D97-AF65-F5344CB8AC3E}">
        <p14:creationId xmlns:p14="http://schemas.microsoft.com/office/powerpoint/2010/main" val="1166708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6000"/>
            <a:lum/>
          </a:blip>
          <a:srcRect/>
          <a:stretch>
            <a:fillRect t="-37000" b="-37000"/>
          </a:stretch>
        </a:blip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FBB8AFB5-D843-4406-B630-F31B1FF56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4060" y="5557520"/>
            <a:ext cx="3504867" cy="1001135"/>
          </a:xfrm>
          <a:prstGeom prst="rect">
            <a:avLst/>
          </a:prstGeom>
        </p:spPr>
      </p:pic>
      <p:sp>
        <p:nvSpPr>
          <p:cNvPr id="3" name="Suorakulmio 2">
            <a:extLst>
              <a:ext uri="{FF2B5EF4-FFF2-40B4-BE49-F238E27FC236}">
                <a16:creationId xmlns:a16="http://schemas.microsoft.com/office/drawing/2014/main" id="{342E563F-6C7B-4341-A1A0-C2D02E19C138}"/>
              </a:ext>
            </a:extLst>
          </p:cNvPr>
          <p:cNvSpPr/>
          <p:nvPr/>
        </p:nvSpPr>
        <p:spPr>
          <a:xfrm>
            <a:off x="679484" y="653534"/>
            <a:ext cx="4197316" cy="830997"/>
          </a:xfrm>
          <a:prstGeom prst="rect">
            <a:avLst/>
          </a:prstGeom>
        </p:spPr>
        <p:txBody>
          <a:bodyPr wrap="square">
            <a:spAutoFit/>
          </a:bodyPr>
          <a:lstStyle/>
          <a:p>
            <a:r>
              <a:rPr lang="fi-FI" sz="4800" b="1" dirty="0" err="1">
                <a:latin typeface="Freestyle Script" panose="030804020302050B0404" pitchFamily="66" charset="0"/>
              </a:rPr>
              <a:t>What</a:t>
            </a:r>
            <a:r>
              <a:rPr lang="fi-FI" sz="4800" b="1" dirty="0">
                <a:latin typeface="Freestyle Script" panose="030804020302050B0404" pitchFamily="66" charset="0"/>
              </a:rPr>
              <a:t> </a:t>
            </a:r>
            <a:r>
              <a:rPr lang="fi-FI" sz="4800" b="1" dirty="0" err="1">
                <a:latin typeface="Freestyle Script" panose="030804020302050B0404" pitchFamily="66" charset="0"/>
              </a:rPr>
              <a:t>didn’t</a:t>
            </a:r>
            <a:r>
              <a:rPr lang="fi-FI" sz="4800" b="1" dirty="0">
                <a:latin typeface="Freestyle Script" panose="030804020302050B0404" pitchFamily="66" charset="0"/>
              </a:rPr>
              <a:t> </a:t>
            </a:r>
            <a:r>
              <a:rPr lang="fi-FI" sz="4800" b="1" dirty="0" err="1">
                <a:latin typeface="Freestyle Script" panose="030804020302050B0404" pitchFamily="66" charset="0"/>
              </a:rPr>
              <a:t>you</a:t>
            </a:r>
            <a:r>
              <a:rPr lang="fi-FI" sz="4800" b="1" dirty="0">
                <a:latin typeface="Freestyle Script" panose="030804020302050B0404" pitchFamily="66" charset="0"/>
              </a:rPr>
              <a:t> </a:t>
            </a:r>
            <a:r>
              <a:rPr lang="fi-FI" sz="4800" b="1" dirty="0" err="1">
                <a:latin typeface="Freestyle Script" panose="030804020302050B0404" pitchFamily="66" charset="0"/>
              </a:rPr>
              <a:t>like</a:t>
            </a:r>
            <a:r>
              <a:rPr lang="fi-FI" sz="4800" b="1" dirty="0">
                <a:latin typeface="Freestyle Script" panose="030804020302050B0404" pitchFamily="66" charset="0"/>
              </a:rPr>
              <a:t>?</a:t>
            </a:r>
          </a:p>
        </p:txBody>
      </p:sp>
      <p:sp>
        <p:nvSpPr>
          <p:cNvPr id="4" name="Rectângulo 3"/>
          <p:cNvSpPr/>
          <p:nvPr/>
        </p:nvSpPr>
        <p:spPr>
          <a:xfrm>
            <a:off x="624114" y="1610864"/>
            <a:ext cx="10668000" cy="4801314"/>
          </a:xfrm>
          <a:prstGeom prst="rect">
            <a:avLst/>
          </a:prstGeom>
        </p:spPr>
        <p:txBody>
          <a:bodyPr wrap="square">
            <a:spAutoFit/>
          </a:bodyPr>
          <a:lstStyle/>
          <a:p>
            <a:pPr algn="just"/>
            <a:endParaRPr lang="fi-FI" sz="3000" dirty="0" smtClean="0">
              <a:latin typeface="Arial" pitchFamily="34" charset="0"/>
              <a:cs typeface="Arial" pitchFamily="34" charset="0"/>
              <a:sym typeface="Wingdings"/>
            </a:endParaRPr>
          </a:p>
          <a:p>
            <a:pPr algn="just">
              <a:buFont typeface="Wingdings"/>
              <a:buChar char="D"/>
            </a:pPr>
            <a:r>
              <a:rPr lang="pt-PT" sz="2500" dirty="0" smtClean="0">
                <a:latin typeface="Arial" pitchFamily="34" charset="0"/>
                <a:cs typeface="Arial" pitchFamily="34" charset="0"/>
                <a:sym typeface="Wingdings"/>
              </a:rPr>
              <a:t> </a:t>
            </a:r>
            <a:r>
              <a:rPr lang="en-US" sz="2800" dirty="0" smtClean="0">
                <a:latin typeface="Arial" pitchFamily="34" charset="0"/>
                <a:cs typeface="Arial" pitchFamily="34" charset="0"/>
              </a:rPr>
              <a:t>This project, although collaborative, was not based on a common phenomenon or theme as presented to us in Finland.</a:t>
            </a:r>
            <a:endParaRPr lang="pt-PT" sz="2500" dirty="0" smtClean="0">
              <a:solidFill>
                <a:srgbClr val="FF0000"/>
              </a:solidFill>
              <a:latin typeface="Arial" pitchFamily="34" charset="0"/>
              <a:cs typeface="Arial" pitchFamily="34" charset="0"/>
              <a:sym typeface="Wingdings"/>
            </a:endParaRPr>
          </a:p>
          <a:p>
            <a:pPr algn="just"/>
            <a:endParaRPr lang="pt-PT" sz="2500" dirty="0" smtClean="0">
              <a:solidFill>
                <a:srgbClr val="FF0000"/>
              </a:solidFill>
              <a:latin typeface="Arial" pitchFamily="34" charset="0"/>
              <a:cs typeface="Arial" pitchFamily="34" charset="0"/>
              <a:sym typeface="Wingdings"/>
            </a:endParaRPr>
          </a:p>
          <a:p>
            <a:pPr algn="just"/>
            <a:r>
              <a:rPr lang="en-US" sz="2800" dirty="0" smtClean="0">
                <a:latin typeface="Arial" pitchFamily="34" charset="0"/>
                <a:cs typeface="Arial" pitchFamily="34" charset="0"/>
              </a:rPr>
              <a:t>Due to the limited time left until the end of the school year, it was no longer possible to develop a new project similar to the Finnish one, so we present our collaborative project experience (one amongst many developed by several subjects and in different grades).</a:t>
            </a:r>
            <a:endParaRPr lang="fi-FI" sz="2500" dirty="0" smtClean="0">
              <a:latin typeface="Arial" pitchFamily="34" charset="0"/>
              <a:cs typeface="Arial" pitchFamily="34" charset="0"/>
              <a:sym typeface="Wingdings"/>
            </a:endParaRPr>
          </a:p>
          <a:p>
            <a:pPr algn="just"/>
            <a:endParaRPr lang="fi-FI" sz="3000" dirty="0" smtClean="0">
              <a:latin typeface="Arial" pitchFamily="34" charset="0"/>
              <a:cs typeface="Arial" pitchFamily="34" charset="0"/>
              <a:sym typeface="Wingdings"/>
            </a:endParaRPr>
          </a:p>
          <a:p>
            <a:pPr algn="just"/>
            <a:endParaRPr lang="fi-FI" sz="2500" u="sng" dirty="0" smtClean="0">
              <a:latin typeface="Arial" pitchFamily="34" charset="0"/>
              <a:cs typeface="Arial" pitchFamily="34" charset="0"/>
            </a:endParaRPr>
          </a:p>
        </p:txBody>
      </p:sp>
    </p:spTree>
    <p:extLst>
      <p:ext uri="{BB962C8B-B14F-4D97-AF65-F5344CB8AC3E}">
        <p14:creationId xmlns:p14="http://schemas.microsoft.com/office/powerpoint/2010/main" val="1418155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6000"/>
            <a:lum/>
          </a:blip>
          <a:srcRect/>
          <a:stretch>
            <a:fillRect t="-37000" b="-37000"/>
          </a:stretch>
        </a:blip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FBB8AFB5-D843-4406-B630-F31B1FF56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4060" y="5557520"/>
            <a:ext cx="3504867" cy="1001135"/>
          </a:xfrm>
          <a:prstGeom prst="rect">
            <a:avLst/>
          </a:prstGeom>
        </p:spPr>
      </p:pic>
      <p:sp>
        <p:nvSpPr>
          <p:cNvPr id="3" name="Suorakulmio 2">
            <a:extLst>
              <a:ext uri="{FF2B5EF4-FFF2-40B4-BE49-F238E27FC236}">
                <a16:creationId xmlns:a16="http://schemas.microsoft.com/office/drawing/2014/main" id="{342E563F-6C7B-4341-A1A0-C2D02E19C138}"/>
              </a:ext>
            </a:extLst>
          </p:cNvPr>
          <p:cNvSpPr/>
          <p:nvPr/>
        </p:nvSpPr>
        <p:spPr>
          <a:xfrm>
            <a:off x="679484" y="653534"/>
            <a:ext cx="6970996" cy="830997"/>
          </a:xfrm>
          <a:prstGeom prst="rect">
            <a:avLst/>
          </a:prstGeom>
        </p:spPr>
        <p:txBody>
          <a:bodyPr wrap="square">
            <a:spAutoFit/>
          </a:bodyPr>
          <a:lstStyle/>
          <a:p>
            <a:r>
              <a:rPr lang="fi-FI" sz="4800" b="1" dirty="0" err="1">
                <a:latin typeface="Freestyle Script" panose="030804020302050B0404" pitchFamily="66" charset="0"/>
              </a:rPr>
              <a:t>What</a:t>
            </a:r>
            <a:r>
              <a:rPr lang="fi-FI" sz="4800" b="1" dirty="0">
                <a:latin typeface="Freestyle Script" panose="030804020302050B0404" pitchFamily="66" charset="0"/>
              </a:rPr>
              <a:t> </a:t>
            </a:r>
            <a:r>
              <a:rPr lang="fi-FI" sz="4800" b="1" dirty="0" err="1">
                <a:latin typeface="Freestyle Script" panose="030804020302050B0404" pitchFamily="66" charset="0"/>
              </a:rPr>
              <a:t>would</a:t>
            </a:r>
            <a:r>
              <a:rPr lang="fi-FI" sz="4800" b="1" dirty="0">
                <a:latin typeface="Freestyle Script" panose="030804020302050B0404" pitchFamily="66" charset="0"/>
              </a:rPr>
              <a:t> </a:t>
            </a:r>
            <a:r>
              <a:rPr lang="fi-FI" sz="4800" b="1" dirty="0" err="1">
                <a:latin typeface="Freestyle Script" panose="030804020302050B0404" pitchFamily="66" charset="0"/>
              </a:rPr>
              <a:t>you</a:t>
            </a:r>
            <a:r>
              <a:rPr lang="fi-FI" sz="4800" b="1" dirty="0">
                <a:latin typeface="Freestyle Script" panose="030804020302050B0404" pitchFamily="66" charset="0"/>
              </a:rPr>
              <a:t> </a:t>
            </a:r>
            <a:r>
              <a:rPr lang="fi-FI" sz="4800" b="1" dirty="0" err="1">
                <a:latin typeface="Freestyle Script" panose="030804020302050B0404" pitchFamily="66" charset="0"/>
              </a:rPr>
              <a:t>do</a:t>
            </a:r>
            <a:r>
              <a:rPr lang="fi-FI" sz="4800" b="1" dirty="0">
                <a:latin typeface="Freestyle Script" panose="030804020302050B0404" pitchFamily="66" charset="0"/>
              </a:rPr>
              <a:t> </a:t>
            </a:r>
            <a:r>
              <a:rPr lang="fi-FI" sz="4800" b="1" dirty="0" err="1">
                <a:latin typeface="Freestyle Script" panose="030804020302050B0404" pitchFamily="66" charset="0"/>
              </a:rPr>
              <a:t>differently</a:t>
            </a:r>
            <a:r>
              <a:rPr lang="fi-FI" sz="4800" b="1" dirty="0">
                <a:latin typeface="Freestyle Script" panose="030804020302050B0404" pitchFamily="66" charset="0"/>
              </a:rPr>
              <a:t> </a:t>
            </a:r>
            <a:r>
              <a:rPr lang="fi-FI" sz="4800" b="1" dirty="0" err="1">
                <a:latin typeface="Freestyle Script" panose="030804020302050B0404" pitchFamily="66" charset="0"/>
              </a:rPr>
              <a:t>next</a:t>
            </a:r>
            <a:r>
              <a:rPr lang="fi-FI" sz="4800" b="1" dirty="0">
                <a:latin typeface="Freestyle Script" panose="030804020302050B0404" pitchFamily="66" charset="0"/>
              </a:rPr>
              <a:t> </a:t>
            </a:r>
            <a:r>
              <a:rPr lang="fi-FI" sz="4800" b="1" dirty="0" err="1">
                <a:latin typeface="Freestyle Script" panose="030804020302050B0404" pitchFamily="66" charset="0"/>
              </a:rPr>
              <a:t>time</a:t>
            </a:r>
            <a:r>
              <a:rPr lang="fi-FI" sz="4800" b="1" dirty="0">
                <a:latin typeface="Freestyle Script" panose="030804020302050B0404" pitchFamily="66" charset="0"/>
              </a:rPr>
              <a:t>?</a:t>
            </a:r>
          </a:p>
        </p:txBody>
      </p:sp>
      <p:sp>
        <p:nvSpPr>
          <p:cNvPr id="4" name="Rectângulo 3"/>
          <p:cNvSpPr/>
          <p:nvPr/>
        </p:nvSpPr>
        <p:spPr>
          <a:xfrm>
            <a:off x="624114" y="1610864"/>
            <a:ext cx="10668000" cy="3801041"/>
          </a:xfrm>
          <a:prstGeom prst="rect">
            <a:avLst/>
          </a:prstGeom>
        </p:spPr>
        <p:txBody>
          <a:bodyPr wrap="square">
            <a:spAutoFit/>
          </a:bodyPr>
          <a:lstStyle/>
          <a:p>
            <a:pPr algn="just"/>
            <a:endParaRPr lang="fi-FI" sz="3000" dirty="0" smtClean="0">
              <a:latin typeface="Arial" pitchFamily="34" charset="0"/>
              <a:cs typeface="Arial" pitchFamily="34" charset="0"/>
              <a:sym typeface="Wingdings"/>
            </a:endParaRPr>
          </a:p>
          <a:p>
            <a:pPr algn="just"/>
            <a:r>
              <a:rPr lang="fi-FI" sz="3000" dirty="0" smtClean="0">
                <a:latin typeface="Arial" pitchFamily="34" charset="0"/>
                <a:cs typeface="Arial" pitchFamily="34" charset="0"/>
                <a:sym typeface="Wingdings"/>
              </a:rPr>
              <a:t>		 </a:t>
            </a:r>
            <a:r>
              <a:rPr lang="en-US" sz="3200" dirty="0" smtClean="0">
                <a:latin typeface="Arial" pitchFamily="34" charset="0"/>
                <a:cs typeface="Arial" pitchFamily="34" charset="0"/>
              </a:rPr>
              <a:t>We would start from a phenomenon, from a current problem and involve students and their families in the suggestion and choice of themes, just like in Finland!</a:t>
            </a:r>
            <a:endParaRPr lang="fi-FI" sz="3000" dirty="0" smtClean="0">
              <a:solidFill>
                <a:srgbClr val="FF0000"/>
              </a:solidFill>
              <a:latin typeface="Arial" pitchFamily="34" charset="0"/>
              <a:cs typeface="Arial" pitchFamily="34" charset="0"/>
              <a:sym typeface="Wingdings"/>
            </a:endParaRPr>
          </a:p>
          <a:p>
            <a:pPr algn="just"/>
            <a:r>
              <a:rPr lang="fi-FI" sz="3000" dirty="0" smtClean="0">
                <a:solidFill>
                  <a:srgbClr val="FF0000"/>
                </a:solidFill>
                <a:latin typeface="Arial" pitchFamily="34" charset="0"/>
                <a:cs typeface="Arial" pitchFamily="34" charset="0"/>
                <a:sym typeface="Wingdings"/>
              </a:rPr>
              <a:t>	</a:t>
            </a:r>
          </a:p>
          <a:p>
            <a:pPr algn="just"/>
            <a:endParaRPr lang="fi-FI" sz="3000" dirty="0" smtClean="0">
              <a:latin typeface="Arial" pitchFamily="34" charset="0"/>
              <a:cs typeface="Arial" pitchFamily="34" charset="0"/>
              <a:sym typeface="Wingdings"/>
            </a:endParaRPr>
          </a:p>
          <a:p>
            <a:pPr algn="just"/>
            <a:endParaRPr lang="fi-FI" sz="3000" dirty="0" smtClean="0">
              <a:latin typeface="Arial" pitchFamily="34" charset="0"/>
              <a:cs typeface="Arial" pitchFamily="34" charset="0"/>
              <a:sym typeface="Wingdings"/>
            </a:endParaRPr>
          </a:p>
          <a:p>
            <a:pPr algn="just"/>
            <a:endParaRPr lang="fi-FI" sz="2500" u="sng" dirty="0" smtClean="0">
              <a:latin typeface="Arial" pitchFamily="34" charset="0"/>
              <a:cs typeface="Arial" pitchFamily="34" charset="0"/>
            </a:endParaRPr>
          </a:p>
        </p:txBody>
      </p:sp>
      <p:pic>
        <p:nvPicPr>
          <p:cNvPr id="7" name="Imagem 6" descr="idea2.png"/>
          <p:cNvPicPr>
            <a:picLocks noChangeAspect="1"/>
          </p:cNvPicPr>
          <p:nvPr/>
        </p:nvPicPr>
        <p:blipFill>
          <a:blip r:embed="rId4" cstate="print"/>
          <a:stretch>
            <a:fillRect/>
          </a:stretch>
        </p:blipFill>
        <p:spPr>
          <a:xfrm>
            <a:off x="1386169" y="1680083"/>
            <a:ext cx="1193746" cy="1193746"/>
          </a:xfrm>
          <a:prstGeom prst="rect">
            <a:avLst/>
          </a:prstGeom>
        </p:spPr>
      </p:pic>
    </p:spTree>
    <p:extLst>
      <p:ext uri="{BB962C8B-B14F-4D97-AF65-F5344CB8AC3E}">
        <p14:creationId xmlns:p14="http://schemas.microsoft.com/office/powerpoint/2010/main" val="2588292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lum/>
          </a:blip>
          <a:srcRect/>
          <a:stretch>
            <a:fillRect l="-4000" r="-4000"/>
          </a:stretch>
        </a:blip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55D5F655-B9FE-480C-BE29-DC2DDDE5FC68}"/>
              </a:ext>
            </a:extLst>
          </p:cNvPr>
          <p:cNvSpPr txBox="1"/>
          <p:nvPr/>
        </p:nvSpPr>
        <p:spPr>
          <a:xfrm>
            <a:off x="3281680" y="325120"/>
            <a:ext cx="6971780" cy="1846659"/>
          </a:xfrm>
          <a:prstGeom prst="rect">
            <a:avLst/>
          </a:prstGeom>
          <a:noFill/>
        </p:spPr>
        <p:txBody>
          <a:bodyPr wrap="none" rtlCol="0">
            <a:spAutoFit/>
          </a:bodyPr>
          <a:lstStyle/>
          <a:p>
            <a:r>
              <a:rPr lang="fi-FI" sz="6600" b="1" dirty="0" err="1">
                <a:latin typeface="Freestyle Script" panose="030804020302050B0404" pitchFamily="66" charset="0"/>
              </a:rPr>
              <a:t>From</a:t>
            </a:r>
            <a:r>
              <a:rPr lang="fi-FI" sz="6600" b="1" dirty="0">
                <a:latin typeface="Freestyle Script" panose="030804020302050B0404" pitchFamily="66" charset="0"/>
              </a:rPr>
              <a:t> </a:t>
            </a:r>
            <a:r>
              <a:rPr lang="fi-FI" sz="6600" b="1" dirty="0" err="1">
                <a:latin typeface="Freestyle Script" panose="030804020302050B0404" pitchFamily="66" charset="0"/>
              </a:rPr>
              <a:t>diversity</a:t>
            </a:r>
            <a:r>
              <a:rPr lang="fi-FI" sz="6600" b="1" dirty="0">
                <a:latin typeface="Freestyle Script" panose="030804020302050B0404" pitchFamily="66" charset="0"/>
              </a:rPr>
              <a:t> to </a:t>
            </a:r>
            <a:r>
              <a:rPr lang="fi-FI" sz="6600" b="1" dirty="0" err="1">
                <a:latin typeface="Freestyle Script" panose="030804020302050B0404" pitchFamily="66" charset="0"/>
              </a:rPr>
              <a:t>employability</a:t>
            </a:r>
            <a:endParaRPr lang="fi-FI" sz="6600" b="1" dirty="0">
              <a:latin typeface="Freestyle Script" panose="030804020302050B0404" pitchFamily="66" charset="0"/>
            </a:endParaRPr>
          </a:p>
          <a:p>
            <a:r>
              <a:rPr lang="fi-FI" sz="4800" b="1" dirty="0">
                <a:latin typeface="Freestyle Script" panose="030804020302050B0404" pitchFamily="66" charset="0"/>
              </a:rPr>
              <a:t>- </a:t>
            </a:r>
            <a:r>
              <a:rPr lang="fi-FI" sz="4800" b="1" dirty="0" err="1">
                <a:latin typeface="Freestyle Script" panose="030804020302050B0404" pitchFamily="66" charset="0"/>
              </a:rPr>
              <a:t>new</a:t>
            </a:r>
            <a:r>
              <a:rPr lang="fi-FI" sz="4800" b="1" dirty="0">
                <a:latin typeface="Freestyle Script" panose="030804020302050B0404" pitchFamily="66" charset="0"/>
              </a:rPr>
              <a:t> </a:t>
            </a:r>
            <a:r>
              <a:rPr lang="fi-FI" sz="4800" b="1" dirty="0" err="1">
                <a:latin typeface="Freestyle Script" panose="030804020302050B0404" pitchFamily="66" charset="0"/>
              </a:rPr>
              <a:t>trends</a:t>
            </a:r>
            <a:r>
              <a:rPr lang="fi-FI" sz="4800" b="1" dirty="0">
                <a:latin typeface="Freestyle Script" panose="030804020302050B0404" pitchFamily="66" charset="0"/>
              </a:rPr>
              <a:t> and </a:t>
            </a:r>
            <a:r>
              <a:rPr lang="fi-FI" sz="4800" b="1" dirty="0" err="1">
                <a:latin typeface="Freestyle Script" panose="030804020302050B0404" pitchFamily="66" charset="0"/>
              </a:rPr>
              <a:t>methods</a:t>
            </a:r>
            <a:r>
              <a:rPr lang="fi-FI" sz="4800" b="1" dirty="0">
                <a:latin typeface="Freestyle Script" panose="030804020302050B0404" pitchFamily="66" charset="0"/>
              </a:rPr>
              <a:t> in </a:t>
            </a:r>
            <a:r>
              <a:rPr lang="fi-FI" sz="4800" b="1" dirty="0" err="1">
                <a:latin typeface="Freestyle Script" panose="030804020302050B0404" pitchFamily="66" charset="0"/>
              </a:rPr>
              <a:t>learning</a:t>
            </a:r>
            <a:endParaRPr lang="fi-FI" sz="4800" b="1" dirty="0">
              <a:latin typeface="Freestyle Script" panose="030804020302050B0404" pitchFamily="66" charset="0"/>
            </a:endParaRPr>
          </a:p>
        </p:txBody>
      </p:sp>
      <p:sp>
        <p:nvSpPr>
          <p:cNvPr id="3" name="Tekstiruutu 2">
            <a:extLst>
              <a:ext uri="{FF2B5EF4-FFF2-40B4-BE49-F238E27FC236}">
                <a16:creationId xmlns:a16="http://schemas.microsoft.com/office/drawing/2014/main" id="{89F55583-7986-42E8-9876-2F2788A10BDB}"/>
              </a:ext>
            </a:extLst>
          </p:cNvPr>
          <p:cNvSpPr txBox="1"/>
          <p:nvPr/>
        </p:nvSpPr>
        <p:spPr>
          <a:xfrm>
            <a:off x="3647440" y="3429000"/>
            <a:ext cx="8077852" cy="769441"/>
          </a:xfrm>
          <a:prstGeom prst="rect">
            <a:avLst/>
          </a:prstGeom>
          <a:noFill/>
        </p:spPr>
        <p:txBody>
          <a:bodyPr wrap="none" rtlCol="0">
            <a:spAutoFit/>
          </a:bodyPr>
          <a:lstStyle/>
          <a:p>
            <a:r>
              <a:rPr lang="fi-FI" sz="4400" dirty="0">
                <a:latin typeface="Freestyle Script" panose="030804020302050B0404" pitchFamily="66" charset="0"/>
              </a:rPr>
              <a:t>Presented </a:t>
            </a:r>
            <a:r>
              <a:rPr lang="fi-FI" sz="4400" dirty="0" smtClean="0">
                <a:latin typeface="Freestyle Script" panose="030804020302050B0404" pitchFamily="66" charset="0"/>
              </a:rPr>
              <a:t>by </a:t>
            </a:r>
            <a:r>
              <a:rPr lang="fi-FI" sz="4400" dirty="0" smtClean="0">
                <a:solidFill>
                  <a:srgbClr val="FF0000"/>
                </a:solidFill>
                <a:latin typeface="Freestyle Script" panose="030804020302050B0404" pitchFamily="66" charset="0"/>
              </a:rPr>
              <a:t>Cláudia Barros</a:t>
            </a:r>
            <a:r>
              <a:rPr lang="fi-FI" sz="4400" dirty="0" smtClean="0">
                <a:latin typeface="Freestyle Script" panose="030804020302050B0404" pitchFamily="66" charset="0"/>
              </a:rPr>
              <a:t> (PORTUGAL)        </a:t>
            </a:r>
            <a:endParaRPr lang="fi-FI" sz="4400" dirty="0">
              <a:latin typeface="Freestyle Script" panose="030804020302050B0404" pitchFamily="66" charset="0"/>
            </a:endParaRPr>
          </a:p>
        </p:txBody>
      </p:sp>
      <p:pic>
        <p:nvPicPr>
          <p:cNvPr id="4" name="Bildobjekt 4">
            <a:extLst>
              <a:ext uri="{FF2B5EF4-FFF2-40B4-BE49-F238E27FC236}">
                <a16:creationId xmlns:a16="http://schemas.microsoft.com/office/drawing/2014/main" id="{DF318CF1-4CA7-4ED2-8DF8-7FD2C8E39BE7}"/>
              </a:ext>
            </a:extLst>
          </p:cNvPr>
          <p:cNvPicPr>
            <a:picLocks noChangeAspect="1"/>
          </p:cNvPicPr>
          <p:nvPr/>
        </p:nvPicPr>
        <p:blipFill>
          <a:blip r:embed="rId3" cstate="print"/>
          <a:stretch>
            <a:fillRect/>
          </a:stretch>
        </p:blipFill>
        <p:spPr>
          <a:xfrm>
            <a:off x="8098517" y="5836770"/>
            <a:ext cx="787612" cy="769441"/>
          </a:xfrm>
          <a:prstGeom prst="rect">
            <a:avLst/>
          </a:prstGeom>
        </p:spPr>
      </p:pic>
      <p:pic>
        <p:nvPicPr>
          <p:cNvPr id="5" name="Kuva 4">
            <a:extLst>
              <a:ext uri="{FF2B5EF4-FFF2-40B4-BE49-F238E27FC236}">
                <a16:creationId xmlns:a16="http://schemas.microsoft.com/office/drawing/2014/main" id="{FA6A5313-76CA-4E6A-AD5E-14A1A3F13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556" y="5836770"/>
            <a:ext cx="2693731" cy="769441"/>
          </a:xfrm>
          <a:prstGeom prst="rect">
            <a:avLst/>
          </a:prstGeom>
        </p:spPr>
      </p:pic>
    </p:spTree>
    <p:extLst>
      <p:ext uri="{BB962C8B-B14F-4D97-AF65-F5344CB8AC3E}">
        <p14:creationId xmlns:p14="http://schemas.microsoft.com/office/powerpoint/2010/main" val="137115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6000"/>
            <a:lum/>
          </a:blip>
          <a:srcRect/>
          <a:stretch>
            <a:fillRect t="-37000" b="-37000"/>
          </a:stretch>
        </a:blipFill>
        <a:effectLst/>
      </p:bgPr>
    </p:bg>
    <p:spTree>
      <p:nvGrpSpPr>
        <p:cNvPr id="1" name=""/>
        <p:cNvGrpSpPr/>
        <p:nvPr/>
      </p:nvGrpSpPr>
      <p:grpSpPr>
        <a:xfrm>
          <a:off x="0" y="0"/>
          <a:ext cx="0" cy="0"/>
          <a:chOff x="0" y="0"/>
          <a:chExt cx="0" cy="0"/>
        </a:xfrm>
      </p:grpSpPr>
      <p:pic>
        <p:nvPicPr>
          <p:cNvPr id="10242" name="Picture 2" descr="Imagem relacionada"/>
          <p:cNvPicPr>
            <a:picLocks noChangeAspect="1" noChangeArrowheads="1"/>
          </p:cNvPicPr>
          <p:nvPr/>
        </p:nvPicPr>
        <p:blipFill>
          <a:blip r:embed="rId3" cstate="print"/>
          <a:srcRect r="11104" b="15674"/>
          <a:stretch>
            <a:fillRect/>
          </a:stretch>
        </p:blipFill>
        <p:spPr bwMode="auto">
          <a:xfrm>
            <a:off x="1055461" y="1692275"/>
            <a:ext cx="5345339" cy="2662011"/>
          </a:xfrm>
          <a:prstGeom prst="rect">
            <a:avLst/>
          </a:prstGeom>
          <a:noFill/>
        </p:spPr>
      </p:pic>
      <p:sp>
        <p:nvSpPr>
          <p:cNvPr id="5" name="Suorakulmio 4">
            <a:extLst>
              <a:ext uri="{FF2B5EF4-FFF2-40B4-BE49-F238E27FC236}">
                <a16:creationId xmlns:a16="http://schemas.microsoft.com/office/drawing/2014/main" id="{C44C612C-7FD4-40F7-A110-710B825799A9}"/>
              </a:ext>
            </a:extLst>
          </p:cNvPr>
          <p:cNvSpPr/>
          <p:nvPr/>
        </p:nvSpPr>
        <p:spPr>
          <a:xfrm>
            <a:off x="2316780" y="772160"/>
            <a:ext cx="9076934" cy="830997"/>
          </a:xfrm>
          <a:prstGeom prst="rect">
            <a:avLst/>
          </a:prstGeom>
        </p:spPr>
        <p:txBody>
          <a:bodyPr wrap="square">
            <a:spAutoFit/>
          </a:bodyPr>
          <a:lstStyle/>
          <a:p>
            <a:r>
              <a:rPr lang="sv-SE" sz="4800" b="1" dirty="0" smtClean="0">
                <a:latin typeface="Freestyle Script" panose="030804020302050B0404" pitchFamily="66" charset="0"/>
              </a:rPr>
              <a:t>Colégio Campo de Flores, Almada, Portugal</a:t>
            </a:r>
            <a:endParaRPr lang="fi-FI" sz="4800" b="1" dirty="0">
              <a:latin typeface="Freestyle Script" panose="030804020302050B0404" pitchFamily="66" charset="0"/>
            </a:endParaRPr>
          </a:p>
        </p:txBody>
      </p:sp>
      <p:pic>
        <p:nvPicPr>
          <p:cNvPr id="10245" name="Picture 5" descr="Resultado de imagem para colÃ©gio campo de flores"/>
          <p:cNvPicPr>
            <a:picLocks noChangeAspect="1" noChangeArrowheads="1"/>
          </p:cNvPicPr>
          <p:nvPr/>
        </p:nvPicPr>
        <p:blipFill>
          <a:blip r:embed="rId4" cstate="print"/>
          <a:srcRect/>
          <a:stretch>
            <a:fillRect/>
          </a:stretch>
        </p:blipFill>
        <p:spPr bwMode="auto">
          <a:xfrm>
            <a:off x="6698094" y="2203678"/>
            <a:ext cx="4957976" cy="3282723"/>
          </a:xfrm>
          <a:prstGeom prst="rect">
            <a:avLst/>
          </a:prstGeom>
          <a:noFill/>
        </p:spPr>
      </p:pic>
      <p:pic>
        <p:nvPicPr>
          <p:cNvPr id="4" name="Kuva 3">
            <a:extLst>
              <a:ext uri="{FF2B5EF4-FFF2-40B4-BE49-F238E27FC236}">
                <a16:creationId xmlns:a16="http://schemas.microsoft.com/office/drawing/2014/main" id="{50005915-15B2-45C2-AC75-D028048460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4060" y="5557520"/>
            <a:ext cx="3504867" cy="1001135"/>
          </a:xfrm>
          <a:prstGeom prst="rect">
            <a:avLst/>
          </a:prstGeom>
        </p:spPr>
      </p:pic>
      <p:pic>
        <p:nvPicPr>
          <p:cNvPr id="10247" name="Picture 7" descr="Resultado de imagem para portugal flag"/>
          <p:cNvPicPr>
            <a:picLocks noChangeAspect="1" noChangeArrowheads="1"/>
          </p:cNvPicPr>
          <p:nvPr/>
        </p:nvPicPr>
        <p:blipFill>
          <a:blip r:embed="rId6" cstate="print"/>
          <a:srcRect/>
          <a:stretch>
            <a:fillRect/>
          </a:stretch>
        </p:blipFill>
        <p:spPr bwMode="auto">
          <a:xfrm>
            <a:off x="1754873" y="4593477"/>
            <a:ext cx="3785023" cy="1996008"/>
          </a:xfrm>
          <a:prstGeom prst="rect">
            <a:avLst/>
          </a:prstGeom>
          <a:noFill/>
        </p:spPr>
      </p:pic>
      <p:pic>
        <p:nvPicPr>
          <p:cNvPr id="8" name="Imagem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24671" y="116453"/>
            <a:ext cx="1974256" cy="1344212"/>
          </a:xfrm>
          <a:prstGeom prst="rect">
            <a:avLst/>
          </a:prstGeom>
        </p:spPr>
      </p:pic>
    </p:spTree>
    <p:extLst>
      <p:ext uri="{BB962C8B-B14F-4D97-AF65-F5344CB8AC3E}">
        <p14:creationId xmlns:p14="http://schemas.microsoft.com/office/powerpoint/2010/main" val="3116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6000"/>
            <a:lum/>
          </a:blip>
          <a:srcRect/>
          <a:stretch>
            <a:fillRect t="-37000" b="-37000"/>
          </a:stretch>
        </a:blip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16CA030-4504-4C67-AB8C-FC0DD1E7EF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4060" y="5557520"/>
            <a:ext cx="3504867" cy="1001135"/>
          </a:xfrm>
          <a:prstGeom prst="rect">
            <a:avLst/>
          </a:prstGeom>
        </p:spPr>
      </p:pic>
      <p:sp>
        <p:nvSpPr>
          <p:cNvPr id="5" name="Suorakulmio 4">
            <a:extLst>
              <a:ext uri="{FF2B5EF4-FFF2-40B4-BE49-F238E27FC236}">
                <a16:creationId xmlns:a16="http://schemas.microsoft.com/office/drawing/2014/main" id="{2653CBB7-23F8-4EDE-B13F-78286FCA5BF0}"/>
              </a:ext>
            </a:extLst>
          </p:cNvPr>
          <p:cNvSpPr/>
          <p:nvPr/>
        </p:nvSpPr>
        <p:spPr>
          <a:xfrm>
            <a:off x="1869122" y="1842254"/>
            <a:ext cx="6801862" cy="1569660"/>
          </a:xfrm>
          <a:prstGeom prst="rect">
            <a:avLst/>
          </a:prstGeom>
        </p:spPr>
        <p:txBody>
          <a:bodyPr wrap="none">
            <a:spAutoFit/>
          </a:bodyPr>
          <a:lstStyle/>
          <a:p>
            <a:r>
              <a:rPr lang="sv-SE" sz="4800" b="1" dirty="0" smtClean="0">
                <a:latin typeface="Freestyle Script" panose="030804020302050B0404" pitchFamily="66" charset="0"/>
              </a:rPr>
              <a:t>PHENOMENON BASED LEARNING </a:t>
            </a:r>
          </a:p>
          <a:p>
            <a:r>
              <a:rPr lang="sv-SE" sz="4800" dirty="0" smtClean="0">
                <a:latin typeface="Freestyle Script" panose="030804020302050B0404" pitchFamily="66" charset="0"/>
              </a:rPr>
              <a:t>(Finland) </a:t>
            </a:r>
            <a:endParaRPr lang="fi-FI" sz="4800" dirty="0">
              <a:latin typeface="Freestyle Script" panose="030804020302050B0404" pitchFamily="66" charset="0"/>
            </a:endParaRPr>
          </a:p>
        </p:txBody>
      </p:sp>
    </p:spTree>
    <p:extLst>
      <p:ext uri="{BB962C8B-B14F-4D97-AF65-F5344CB8AC3E}">
        <p14:creationId xmlns:p14="http://schemas.microsoft.com/office/powerpoint/2010/main" val="1640360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6000"/>
            <a:lum/>
          </a:blip>
          <a:srcRect/>
          <a:stretch>
            <a:fillRect t="-37000" b="-37000"/>
          </a:stretch>
        </a:blip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1C56FB52-2E80-4726-855F-2B102CC579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4060" y="5557520"/>
            <a:ext cx="3504867" cy="1001135"/>
          </a:xfrm>
          <a:prstGeom prst="rect">
            <a:avLst/>
          </a:prstGeom>
        </p:spPr>
      </p:pic>
      <p:sp>
        <p:nvSpPr>
          <p:cNvPr id="4" name="Tekstiruutu 3">
            <a:extLst>
              <a:ext uri="{FF2B5EF4-FFF2-40B4-BE49-F238E27FC236}">
                <a16:creationId xmlns:a16="http://schemas.microsoft.com/office/drawing/2014/main" id="{F4FD4977-8E98-4EF5-A365-E8FCB2683980}"/>
              </a:ext>
            </a:extLst>
          </p:cNvPr>
          <p:cNvSpPr txBox="1"/>
          <p:nvPr/>
        </p:nvSpPr>
        <p:spPr>
          <a:xfrm>
            <a:off x="772160" y="310610"/>
            <a:ext cx="2932213" cy="830997"/>
          </a:xfrm>
          <a:prstGeom prst="rect">
            <a:avLst/>
          </a:prstGeom>
          <a:noFill/>
        </p:spPr>
        <p:txBody>
          <a:bodyPr wrap="square" rtlCol="0">
            <a:spAutoFit/>
          </a:bodyPr>
          <a:lstStyle/>
          <a:p>
            <a:r>
              <a:rPr lang="fi-FI" sz="4800" b="1" dirty="0" err="1">
                <a:latin typeface="Freestyle Script" panose="030804020302050B0404" pitchFamily="66" charset="0"/>
              </a:rPr>
              <a:t>What</a:t>
            </a:r>
            <a:r>
              <a:rPr lang="fi-FI" sz="4800" b="1" dirty="0">
                <a:latin typeface="Freestyle Script" panose="030804020302050B0404" pitchFamily="66" charset="0"/>
              </a:rPr>
              <a:t> </a:t>
            </a:r>
            <a:r>
              <a:rPr lang="fi-FI" sz="4800" b="1" dirty="0" err="1">
                <a:latin typeface="Freestyle Script" panose="030804020302050B0404" pitchFamily="66" charset="0"/>
              </a:rPr>
              <a:t>did</a:t>
            </a:r>
            <a:r>
              <a:rPr lang="fi-FI" sz="4800" b="1" dirty="0">
                <a:latin typeface="Freestyle Script" panose="030804020302050B0404" pitchFamily="66" charset="0"/>
              </a:rPr>
              <a:t> </a:t>
            </a:r>
            <a:r>
              <a:rPr lang="fi-FI" sz="4800" b="1" dirty="0" err="1">
                <a:latin typeface="Freestyle Script" panose="030804020302050B0404" pitchFamily="66" charset="0"/>
              </a:rPr>
              <a:t>you</a:t>
            </a:r>
            <a:r>
              <a:rPr lang="fi-FI" sz="4800" b="1" dirty="0">
                <a:latin typeface="Freestyle Script" panose="030804020302050B0404" pitchFamily="66" charset="0"/>
              </a:rPr>
              <a:t> </a:t>
            </a:r>
            <a:r>
              <a:rPr lang="fi-FI" sz="4800" b="1" dirty="0" err="1">
                <a:latin typeface="Freestyle Script" panose="030804020302050B0404" pitchFamily="66" charset="0"/>
              </a:rPr>
              <a:t>do</a:t>
            </a:r>
            <a:r>
              <a:rPr lang="fi-FI" sz="4800" b="1" dirty="0">
                <a:latin typeface="Freestyle Script" panose="030804020302050B0404" pitchFamily="66" charset="0"/>
              </a:rPr>
              <a:t>?</a:t>
            </a:r>
          </a:p>
        </p:txBody>
      </p:sp>
      <p:sp>
        <p:nvSpPr>
          <p:cNvPr id="5" name="Tekstiruutu 3">
            <a:extLst>
              <a:ext uri="{FF2B5EF4-FFF2-40B4-BE49-F238E27FC236}">
                <a16:creationId xmlns:a16="http://schemas.microsoft.com/office/drawing/2014/main" id="{F4FD4977-8E98-4EF5-A365-E8FCB2683980}"/>
              </a:ext>
            </a:extLst>
          </p:cNvPr>
          <p:cNvSpPr txBox="1"/>
          <p:nvPr/>
        </p:nvSpPr>
        <p:spPr>
          <a:xfrm>
            <a:off x="435428" y="1116161"/>
            <a:ext cx="11437257" cy="4508927"/>
          </a:xfrm>
          <a:prstGeom prst="rect">
            <a:avLst/>
          </a:prstGeom>
          <a:noFill/>
        </p:spPr>
        <p:txBody>
          <a:bodyPr wrap="square" rtlCol="0">
            <a:spAutoFit/>
          </a:bodyPr>
          <a:lstStyle/>
          <a:p>
            <a:pPr algn="ctr"/>
            <a:r>
              <a:rPr lang="fi-FI" sz="3500" b="1" dirty="0" smtClean="0">
                <a:latin typeface="Arial" pitchFamily="34" charset="0"/>
                <a:cs typeface="Arial" pitchFamily="34" charset="0"/>
              </a:rPr>
              <a:t>COLABORATIVE PROJECT</a:t>
            </a:r>
          </a:p>
          <a:p>
            <a:r>
              <a:rPr lang="fi-FI" sz="2400" b="1" dirty="0" smtClean="0">
                <a:latin typeface="Arial" pitchFamily="34" charset="0"/>
                <a:cs typeface="Arial" pitchFamily="34" charset="0"/>
              </a:rPr>
              <a:t>Portuguese Class –</a:t>
            </a:r>
            <a:r>
              <a:rPr lang="fi-FI" b="1" dirty="0" smtClean="0">
                <a:latin typeface="Arial" pitchFamily="34" charset="0"/>
                <a:cs typeface="Arial" pitchFamily="34" charset="0"/>
              </a:rPr>
              <a:t>7th grade </a:t>
            </a:r>
            <a:r>
              <a:rPr lang="fi-FI" dirty="0" smtClean="0">
                <a:latin typeface="Arial" pitchFamily="34" charset="0"/>
                <a:cs typeface="Arial" pitchFamily="34" charset="0"/>
              </a:rPr>
              <a:t>(13 year-old students)</a:t>
            </a:r>
            <a:endParaRPr lang="fi-FI" sz="2400" dirty="0" smtClean="0">
              <a:latin typeface="Arial" pitchFamily="34" charset="0"/>
              <a:cs typeface="Arial" pitchFamily="34" charset="0"/>
            </a:endParaRPr>
          </a:p>
          <a:p>
            <a:r>
              <a:rPr lang="fi-FI" dirty="0" smtClean="0">
                <a:latin typeface="Arial" pitchFamily="34" charset="0"/>
                <a:cs typeface="Arial" pitchFamily="34" charset="0"/>
              </a:rPr>
              <a:t>Teachers: Cláudia Barros and Salomé Correia</a:t>
            </a:r>
          </a:p>
          <a:p>
            <a:endParaRPr lang="fi-FI" sz="1200" dirty="0" smtClean="0">
              <a:latin typeface="Arial" pitchFamily="34" charset="0"/>
              <a:cs typeface="Arial" pitchFamily="34" charset="0"/>
            </a:endParaRPr>
          </a:p>
          <a:p>
            <a:r>
              <a:rPr lang="fi-FI" dirty="0" smtClean="0">
                <a:latin typeface="Arial" pitchFamily="34" charset="0"/>
                <a:cs typeface="Arial" pitchFamily="34" charset="0"/>
              </a:rPr>
              <a:t>Subject – </a:t>
            </a:r>
            <a:r>
              <a:rPr lang="en-US" dirty="0" smtClean="0">
                <a:latin typeface="Arial" pitchFamily="34" charset="0"/>
                <a:cs typeface="Arial" pitchFamily="34" charset="0"/>
              </a:rPr>
              <a:t>Literary work «O </a:t>
            </a:r>
            <a:r>
              <a:rPr lang="en-US" dirty="0" err="1" smtClean="0">
                <a:latin typeface="Arial" pitchFamily="34" charset="0"/>
                <a:cs typeface="Arial" pitchFamily="34" charset="0"/>
              </a:rPr>
              <a:t>Cavaleiro</a:t>
            </a:r>
            <a:r>
              <a:rPr lang="en-US" dirty="0" smtClean="0">
                <a:latin typeface="Arial" pitchFamily="34" charset="0"/>
                <a:cs typeface="Arial" pitchFamily="34" charset="0"/>
              </a:rPr>
              <a:t> </a:t>
            </a:r>
            <a:r>
              <a:rPr lang="en-US" dirty="0" err="1" smtClean="0">
                <a:latin typeface="Arial" pitchFamily="34" charset="0"/>
                <a:cs typeface="Arial" pitchFamily="34" charset="0"/>
              </a:rPr>
              <a:t>da</a:t>
            </a:r>
            <a:r>
              <a:rPr lang="en-US" dirty="0" smtClean="0">
                <a:latin typeface="Arial" pitchFamily="34" charset="0"/>
                <a:cs typeface="Arial" pitchFamily="34" charset="0"/>
              </a:rPr>
              <a:t> </a:t>
            </a:r>
            <a:r>
              <a:rPr lang="en-US" dirty="0" err="1" smtClean="0">
                <a:latin typeface="Arial" pitchFamily="34" charset="0"/>
                <a:cs typeface="Arial" pitchFamily="34" charset="0"/>
              </a:rPr>
              <a:t>Dinamarca</a:t>
            </a:r>
            <a:r>
              <a:rPr lang="en-US" dirty="0" smtClean="0">
                <a:latin typeface="Arial" pitchFamily="34" charset="0"/>
                <a:cs typeface="Arial" pitchFamily="34" charset="0"/>
              </a:rPr>
              <a:t>» by Sophia de Mello </a:t>
            </a:r>
            <a:r>
              <a:rPr lang="en-US" dirty="0" err="1" smtClean="0">
                <a:latin typeface="Arial" pitchFamily="34" charset="0"/>
                <a:cs typeface="Arial" pitchFamily="34" charset="0"/>
              </a:rPr>
              <a:t>Breyner</a:t>
            </a:r>
            <a:r>
              <a:rPr lang="en-US" dirty="0" smtClean="0">
                <a:latin typeface="Arial" pitchFamily="34" charset="0"/>
                <a:cs typeface="Arial" pitchFamily="34" charset="0"/>
              </a:rPr>
              <a:t> Andresen</a:t>
            </a:r>
            <a:endParaRPr lang="fi-FI" dirty="0" smtClean="0">
              <a:solidFill>
                <a:srgbClr val="FF0000"/>
              </a:solidFill>
              <a:latin typeface="Arial" pitchFamily="34" charset="0"/>
              <a:cs typeface="Arial" pitchFamily="34" charset="0"/>
            </a:endParaRPr>
          </a:p>
          <a:p>
            <a:endParaRPr lang="fi-FI" dirty="0" smtClean="0">
              <a:latin typeface="Arial" pitchFamily="34" charset="0"/>
              <a:cs typeface="Arial" pitchFamily="34" charset="0"/>
            </a:endParaRPr>
          </a:p>
          <a:p>
            <a:r>
              <a:rPr lang="fi-FI" b="1" dirty="0" smtClean="0">
                <a:latin typeface="Arial" pitchFamily="34" charset="0"/>
                <a:cs typeface="Arial" pitchFamily="34" charset="0"/>
              </a:rPr>
              <a:t>Art Class –7th grade </a:t>
            </a:r>
            <a:r>
              <a:rPr lang="fi-FI" dirty="0" smtClean="0">
                <a:latin typeface="Arial" pitchFamily="34" charset="0"/>
                <a:cs typeface="Arial" pitchFamily="34" charset="0"/>
              </a:rPr>
              <a:t>(13 year-old students)</a:t>
            </a:r>
          </a:p>
          <a:p>
            <a:r>
              <a:rPr lang="fi-FI" dirty="0" smtClean="0">
                <a:latin typeface="Arial" pitchFamily="34" charset="0"/>
                <a:cs typeface="Arial" pitchFamily="34" charset="0"/>
              </a:rPr>
              <a:t>Teachers: Flávia Cadete and Lina Vieira</a:t>
            </a:r>
          </a:p>
          <a:p>
            <a:endParaRPr lang="fi-FI" dirty="0" smtClean="0">
              <a:latin typeface="Arial" pitchFamily="34" charset="0"/>
              <a:cs typeface="Arial" pitchFamily="34" charset="0"/>
            </a:endParaRPr>
          </a:p>
          <a:p>
            <a:r>
              <a:rPr lang="fi-FI" dirty="0" smtClean="0">
                <a:latin typeface="Arial" pitchFamily="34" charset="0"/>
                <a:cs typeface="Arial" pitchFamily="34" charset="0"/>
              </a:rPr>
              <a:t>Subject – </a:t>
            </a:r>
            <a:r>
              <a:rPr lang="pt-PT" dirty="0" err="1" smtClean="0">
                <a:latin typeface="Arial" pitchFamily="34" charset="0"/>
                <a:cs typeface="Arial" pitchFamily="34" charset="0"/>
              </a:rPr>
              <a:t>Graphic</a:t>
            </a:r>
            <a:r>
              <a:rPr lang="pt-PT" dirty="0" smtClean="0">
                <a:latin typeface="Arial" pitchFamily="34" charset="0"/>
                <a:cs typeface="Arial" pitchFamily="34" charset="0"/>
              </a:rPr>
              <a:t> </a:t>
            </a:r>
            <a:r>
              <a:rPr lang="pt-PT" dirty="0" err="1" smtClean="0">
                <a:latin typeface="Arial" pitchFamily="34" charset="0"/>
                <a:cs typeface="Arial" pitchFamily="34" charset="0"/>
              </a:rPr>
              <a:t>diary</a:t>
            </a:r>
            <a:endParaRPr lang="fi-FI" dirty="0" smtClean="0">
              <a:solidFill>
                <a:srgbClr val="FF0000"/>
              </a:solidFill>
              <a:latin typeface="Arial" pitchFamily="34" charset="0"/>
              <a:cs typeface="Arial" pitchFamily="34" charset="0"/>
            </a:endParaRPr>
          </a:p>
          <a:p>
            <a:endParaRPr lang="fi-FI" dirty="0" smtClean="0">
              <a:solidFill>
                <a:srgbClr val="FF0000"/>
              </a:solidFill>
              <a:latin typeface="Arial" pitchFamily="34" charset="0"/>
              <a:cs typeface="Arial" pitchFamily="34" charset="0"/>
            </a:endParaRPr>
          </a:p>
          <a:p>
            <a:r>
              <a:rPr lang="fi-FI" b="1" dirty="0" smtClean="0">
                <a:latin typeface="Arial" pitchFamily="34" charset="0"/>
                <a:cs typeface="Arial" pitchFamily="34" charset="0"/>
              </a:rPr>
              <a:t>Geography Class –7th grade </a:t>
            </a:r>
            <a:r>
              <a:rPr lang="fi-FI" dirty="0" smtClean="0">
                <a:latin typeface="Arial" pitchFamily="34" charset="0"/>
                <a:cs typeface="Arial" pitchFamily="34" charset="0"/>
              </a:rPr>
              <a:t>(13 year-old students)</a:t>
            </a:r>
          </a:p>
          <a:p>
            <a:r>
              <a:rPr lang="fi-FI" dirty="0" smtClean="0">
                <a:latin typeface="Arial" pitchFamily="34" charset="0"/>
                <a:cs typeface="Arial" pitchFamily="34" charset="0"/>
              </a:rPr>
              <a:t>Teacher: Guilherme Franco</a:t>
            </a:r>
          </a:p>
          <a:p>
            <a:endParaRPr lang="fi-FI" dirty="0" smtClean="0">
              <a:latin typeface="Arial" pitchFamily="34" charset="0"/>
              <a:cs typeface="Arial" pitchFamily="34" charset="0"/>
            </a:endParaRPr>
          </a:p>
          <a:p>
            <a:r>
              <a:rPr lang="fi-FI" dirty="0" smtClean="0">
                <a:latin typeface="Arial" pitchFamily="34" charset="0"/>
                <a:cs typeface="Arial" pitchFamily="34" charset="0"/>
              </a:rPr>
              <a:t>Subject – </a:t>
            </a:r>
            <a:r>
              <a:rPr lang="pt-PT" dirty="0" err="1" smtClean="0">
                <a:latin typeface="Arial" pitchFamily="34" charset="0"/>
                <a:cs typeface="Arial" pitchFamily="34" charset="0"/>
              </a:rPr>
              <a:t>Georeferencing</a:t>
            </a:r>
            <a:endParaRPr lang="fi-FI" sz="3500" dirty="0" smtClean="0">
              <a:latin typeface="Arial" pitchFamily="34" charset="0"/>
              <a:cs typeface="Arial" pitchFamily="34" charset="0"/>
            </a:endParaRPr>
          </a:p>
        </p:txBody>
      </p:sp>
    </p:spTree>
    <p:extLst>
      <p:ext uri="{BB962C8B-B14F-4D97-AF65-F5344CB8AC3E}">
        <p14:creationId xmlns:p14="http://schemas.microsoft.com/office/powerpoint/2010/main" val="394835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6000"/>
            <a:lum/>
          </a:blip>
          <a:srcRect/>
          <a:stretch>
            <a:fillRect t="-37000" b="-37000"/>
          </a:stretch>
        </a:blip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1C56FB52-2E80-4726-855F-2B102CC579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4060" y="5557520"/>
            <a:ext cx="3504867" cy="1001135"/>
          </a:xfrm>
          <a:prstGeom prst="rect">
            <a:avLst/>
          </a:prstGeom>
        </p:spPr>
      </p:pic>
      <p:sp>
        <p:nvSpPr>
          <p:cNvPr id="4" name="Tekstiruutu 3">
            <a:extLst>
              <a:ext uri="{FF2B5EF4-FFF2-40B4-BE49-F238E27FC236}">
                <a16:creationId xmlns:a16="http://schemas.microsoft.com/office/drawing/2014/main" id="{F4FD4977-8E98-4EF5-A365-E8FCB2683980}"/>
              </a:ext>
            </a:extLst>
          </p:cNvPr>
          <p:cNvSpPr txBox="1"/>
          <p:nvPr/>
        </p:nvSpPr>
        <p:spPr>
          <a:xfrm>
            <a:off x="772160" y="310610"/>
            <a:ext cx="2932213" cy="830997"/>
          </a:xfrm>
          <a:prstGeom prst="rect">
            <a:avLst/>
          </a:prstGeom>
          <a:noFill/>
        </p:spPr>
        <p:txBody>
          <a:bodyPr wrap="square" rtlCol="0">
            <a:spAutoFit/>
          </a:bodyPr>
          <a:lstStyle/>
          <a:p>
            <a:r>
              <a:rPr lang="fi-FI" sz="4800" b="1" dirty="0" err="1">
                <a:latin typeface="Freestyle Script" panose="030804020302050B0404" pitchFamily="66" charset="0"/>
              </a:rPr>
              <a:t>What</a:t>
            </a:r>
            <a:r>
              <a:rPr lang="fi-FI" sz="4800" b="1" dirty="0">
                <a:latin typeface="Freestyle Script" panose="030804020302050B0404" pitchFamily="66" charset="0"/>
              </a:rPr>
              <a:t> </a:t>
            </a:r>
            <a:r>
              <a:rPr lang="fi-FI" sz="4800" b="1" dirty="0" err="1">
                <a:latin typeface="Freestyle Script" panose="030804020302050B0404" pitchFamily="66" charset="0"/>
              </a:rPr>
              <a:t>did</a:t>
            </a:r>
            <a:r>
              <a:rPr lang="fi-FI" sz="4800" b="1" dirty="0">
                <a:latin typeface="Freestyle Script" panose="030804020302050B0404" pitchFamily="66" charset="0"/>
              </a:rPr>
              <a:t> </a:t>
            </a:r>
            <a:r>
              <a:rPr lang="fi-FI" sz="4800" b="1" dirty="0" err="1">
                <a:latin typeface="Freestyle Script" panose="030804020302050B0404" pitchFamily="66" charset="0"/>
              </a:rPr>
              <a:t>you</a:t>
            </a:r>
            <a:r>
              <a:rPr lang="fi-FI" sz="4800" b="1" dirty="0">
                <a:latin typeface="Freestyle Script" panose="030804020302050B0404" pitchFamily="66" charset="0"/>
              </a:rPr>
              <a:t> </a:t>
            </a:r>
            <a:r>
              <a:rPr lang="fi-FI" sz="4800" b="1" dirty="0" err="1">
                <a:latin typeface="Freestyle Script" panose="030804020302050B0404" pitchFamily="66" charset="0"/>
              </a:rPr>
              <a:t>do</a:t>
            </a:r>
            <a:r>
              <a:rPr lang="fi-FI" sz="4800" b="1" dirty="0">
                <a:latin typeface="Freestyle Script" panose="030804020302050B0404" pitchFamily="66" charset="0"/>
              </a:rPr>
              <a:t>?</a:t>
            </a:r>
          </a:p>
        </p:txBody>
      </p:sp>
      <p:sp>
        <p:nvSpPr>
          <p:cNvPr id="5" name="Tekstiruutu 3">
            <a:extLst>
              <a:ext uri="{FF2B5EF4-FFF2-40B4-BE49-F238E27FC236}">
                <a16:creationId xmlns:a16="http://schemas.microsoft.com/office/drawing/2014/main" id="{F4FD4977-8E98-4EF5-A365-E8FCB2683980}"/>
              </a:ext>
            </a:extLst>
          </p:cNvPr>
          <p:cNvSpPr txBox="1"/>
          <p:nvPr/>
        </p:nvSpPr>
        <p:spPr>
          <a:xfrm>
            <a:off x="435428" y="1116161"/>
            <a:ext cx="11437257" cy="3785652"/>
          </a:xfrm>
          <a:prstGeom prst="rect">
            <a:avLst/>
          </a:prstGeom>
          <a:noFill/>
        </p:spPr>
        <p:txBody>
          <a:bodyPr wrap="square" rtlCol="0">
            <a:spAutoFit/>
          </a:bodyPr>
          <a:lstStyle/>
          <a:p>
            <a:r>
              <a:rPr lang="fi-FI" sz="2400" dirty="0" smtClean="0">
                <a:latin typeface="Arial" pitchFamily="34" charset="0"/>
                <a:cs typeface="Arial" pitchFamily="34" charset="0"/>
              </a:rPr>
              <a:t>Portuguese - </a:t>
            </a:r>
            <a:r>
              <a:rPr lang="en-US" sz="2400" dirty="0" smtClean="0">
                <a:latin typeface="Arial" pitchFamily="34" charset="0"/>
                <a:cs typeface="Arial" pitchFamily="34" charset="0"/>
              </a:rPr>
              <a:t>The students read, in class, with the teacher, the compulsory reading work of the Portuguese subject. The story tells of a journey that begins in Denmark and ends in the Holy Land. Upon return, the main character, the Knight, passes through Genoa, Venice, Florence, Antwerp and returns to Denmark.</a:t>
            </a:r>
            <a:endParaRPr lang="fi-FI" sz="2400" dirty="0" smtClean="0">
              <a:latin typeface="Arial" pitchFamily="34" charset="0"/>
              <a:cs typeface="Arial" pitchFamily="34" charset="0"/>
            </a:endParaRPr>
          </a:p>
          <a:p>
            <a:endParaRPr lang="fi-FI" sz="2400" dirty="0" smtClean="0">
              <a:solidFill>
                <a:srgbClr val="FF0000"/>
              </a:solidFill>
              <a:latin typeface="Arial" pitchFamily="34" charset="0"/>
              <a:cs typeface="Arial" pitchFamily="34" charset="0"/>
            </a:endParaRPr>
          </a:p>
          <a:p>
            <a:r>
              <a:rPr lang="fi-FI" sz="2400" dirty="0" smtClean="0">
                <a:latin typeface="Arial" pitchFamily="34" charset="0"/>
                <a:cs typeface="Arial" pitchFamily="34" charset="0"/>
              </a:rPr>
              <a:t>Arts - </a:t>
            </a:r>
            <a:r>
              <a:rPr lang="pt-PT" sz="2400" dirty="0" err="1" smtClean="0">
                <a:latin typeface="Arial" pitchFamily="34" charset="0"/>
                <a:cs typeface="Arial" pitchFamily="34" charset="0"/>
              </a:rPr>
              <a:t>Students</a:t>
            </a:r>
            <a:r>
              <a:rPr lang="pt-PT" sz="2400" dirty="0" smtClean="0">
                <a:latin typeface="Arial" pitchFamily="34" charset="0"/>
                <a:cs typeface="Arial" pitchFamily="34" charset="0"/>
              </a:rPr>
              <a:t> </a:t>
            </a:r>
            <a:r>
              <a:rPr lang="pt-PT" sz="2400" dirty="0" err="1" smtClean="0">
                <a:latin typeface="Arial" pitchFamily="34" charset="0"/>
                <a:cs typeface="Arial" pitchFamily="34" charset="0"/>
              </a:rPr>
              <a:t>attended</a:t>
            </a:r>
            <a:r>
              <a:rPr lang="pt-PT" sz="2400" dirty="0" smtClean="0">
                <a:latin typeface="Arial" pitchFamily="34" charset="0"/>
                <a:cs typeface="Arial" pitchFamily="34" charset="0"/>
              </a:rPr>
              <a:t> a </a:t>
            </a:r>
            <a:r>
              <a:rPr lang="pt-PT" sz="2400" dirty="0" err="1" smtClean="0">
                <a:latin typeface="Arial" pitchFamily="34" charset="0"/>
                <a:cs typeface="Arial" pitchFamily="34" charset="0"/>
              </a:rPr>
              <a:t>lecture</a:t>
            </a:r>
            <a:r>
              <a:rPr lang="pt-PT" sz="2400" dirty="0" smtClean="0">
                <a:latin typeface="Arial" pitchFamily="34" charset="0"/>
                <a:cs typeface="Arial" pitchFamily="34" charset="0"/>
              </a:rPr>
              <a:t> </a:t>
            </a:r>
            <a:r>
              <a:rPr lang="pt-PT" sz="2400" dirty="0" err="1" smtClean="0">
                <a:latin typeface="Arial" pitchFamily="34" charset="0"/>
                <a:cs typeface="Arial" pitchFamily="34" charset="0"/>
              </a:rPr>
              <a:t>about</a:t>
            </a:r>
            <a:r>
              <a:rPr lang="pt-PT" sz="2400" dirty="0" smtClean="0">
                <a:latin typeface="Arial" pitchFamily="34" charset="0"/>
                <a:cs typeface="Arial" pitchFamily="34" charset="0"/>
              </a:rPr>
              <a:t> </a:t>
            </a:r>
            <a:r>
              <a:rPr lang="pt-PT" sz="2400" dirty="0" err="1" smtClean="0">
                <a:latin typeface="Arial" pitchFamily="34" charset="0"/>
                <a:cs typeface="Arial" pitchFamily="34" charset="0"/>
              </a:rPr>
              <a:t>Graphic</a:t>
            </a:r>
            <a:r>
              <a:rPr lang="pt-PT" sz="2400" dirty="0" smtClean="0">
                <a:latin typeface="Arial" pitchFamily="34" charset="0"/>
                <a:cs typeface="Arial" pitchFamily="34" charset="0"/>
              </a:rPr>
              <a:t> </a:t>
            </a:r>
            <a:r>
              <a:rPr lang="pt-PT" sz="2400" dirty="0" err="1" smtClean="0">
                <a:latin typeface="Arial" pitchFamily="34" charset="0"/>
                <a:cs typeface="Arial" pitchFamily="34" charset="0"/>
              </a:rPr>
              <a:t>Diaries</a:t>
            </a:r>
            <a:r>
              <a:rPr lang="pt-PT" sz="2400" dirty="0" smtClean="0">
                <a:latin typeface="Arial" pitchFamily="34" charset="0"/>
                <a:cs typeface="Arial" pitchFamily="34" charset="0"/>
              </a:rPr>
              <a:t>.</a:t>
            </a:r>
            <a:endParaRPr lang="fi-FI" sz="2400" dirty="0" smtClean="0">
              <a:latin typeface="Arial" pitchFamily="34" charset="0"/>
              <a:cs typeface="Arial" pitchFamily="34" charset="0"/>
            </a:endParaRPr>
          </a:p>
          <a:p>
            <a:endParaRPr lang="fi-FI" sz="2400" dirty="0" smtClean="0">
              <a:solidFill>
                <a:srgbClr val="FF0000"/>
              </a:solidFill>
              <a:latin typeface="Arial" pitchFamily="34" charset="0"/>
              <a:cs typeface="Arial" pitchFamily="34" charset="0"/>
            </a:endParaRPr>
          </a:p>
          <a:p>
            <a:r>
              <a:rPr lang="en-US" sz="2400" dirty="0" smtClean="0">
                <a:latin typeface="Arial" pitchFamily="34" charset="0"/>
                <a:cs typeface="Arial" pitchFamily="34" charset="0"/>
              </a:rPr>
              <a:t>Geography – Students learnt to geo-reference through applications such as Google Earth and / or Google Maps.</a:t>
            </a:r>
            <a:endParaRPr lang="fi-FI" sz="2400" dirty="0" smtClean="0">
              <a:solidFill>
                <a:srgbClr val="FF0000"/>
              </a:solidFill>
              <a:latin typeface="Arial" pitchFamily="34" charset="0"/>
              <a:cs typeface="Arial" pitchFamily="34" charset="0"/>
            </a:endParaRPr>
          </a:p>
          <a:p>
            <a:endParaRPr lang="fi-FI" sz="2400"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948352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6000"/>
            <a:lum/>
          </a:blip>
          <a:srcRect/>
          <a:stretch>
            <a:fillRect t="-37000" b="-37000"/>
          </a:stretch>
        </a:blip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1C56FB52-2E80-4726-855F-2B102CC579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4060" y="5557520"/>
            <a:ext cx="3504867" cy="1001135"/>
          </a:xfrm>
          <a:prstGeom prst="rect">
            <a:avLst/>
          </a:prstGeom>
        </p:spPr>
      </p:pic>
      <p:sp>
        <p:nvSpPr>
          <p:cNvPr id="4" name="Tekstiruutu 3">
            <a:extLst>
              <a:ext uri="{FF2B5EF4-FFF2-40B4-BE49-F238E27FC236}">
                <a16:creationId xmlns:a16="http://schemas.microsoft.com/office/drawing/2014/main" id="{F4FD4977-8E98-4EF5-A365-E8FCB2683980}"/>
              </a:ext>
            </a:extLst>
          </p:cNvPr>
          <p:cNvSpPr txBox="1"/>
          <p:nvPr/>
        </p:nvSpPr>
        <p:spPr>
          <a:xfrm>
            <a:off x="772160" y="310610"/>
            <a:ext cx="2932213" cy="830997"/>
          </a:xfrm>
          <a:prstGeom prst="rect">
            <a:avLst/>
          </a:prstGeom>
          <a:noFill/>
        </p:spPr>
        <p:txBody>
          <a:bodyPr wrap="square" rtlCol="0">
            <a:spAutoFit/>
          </a:bodyPr>
          <a:lstStyle/>
          <a:p>
            <a:r>
              <a:rPr lang="fi-FI" sz="4800" b="1" dirty="0" err="1">
                <a:latin typeface="Freestyle Script" panose="030804020302050B0404" pitchFamily="66" charset="0"/>
              </a:rPr>
              <a:t>What</a:t>
            </a:r>
            <a:r>
              <a:rPr lang="fi-FI" sz="4800" b="1" dirty="0">
                <a:latin typeface="Freestyle Script" panose="030804020302050B0404" pitchFamily="66" charset="0"/>
              </a:rPr>
              <a:t> </a:t>
            </a:r>
            <a:r>
              <a:rPr lang="fi-FI" sz="4800" b="1" dirty="0" err="1">
                <a:latin typeface="Freestyle Script" panose="030804020302050B0404" pitchFamily="66" charset="0"/>
              </a:rPr>
              <a:t>did</a:t>
            </a:r>
            <a:r>
              <a:rPr lang="fi-FI" sz="4800" b="1" dirty="0">
                <a:latin typeface="Freestyle Script" panose="030804020302050B0404" pitchFamily="66" charset="0"/>
              </a:rPr>
              <a:t> </a:t>
            </a:r>
            <a:r>
              <a:rPr lang="fi-FI" sz="4800" b="1" dirty="0" err="1">
                <a:latin typeface="Freestyle Script" panose="030804020302050B0404" pitchFamily="66" charset="0"/>
              </a:rPr>
              <a:t>you</a:t>
            </a:r>
            <a:r>
              <a:rPr lang="fi-FI" sz="4800" b="1" dirty="0">
                <a:latin typeface="Freestyle Script" panose="030804020302050B0404" pitchFamily="66" charset="0"/>
              </a:rPr>
              <a:t> </a:t>
            </a:r>
            <a:r>
              <a:rPr lang="fi-FI" sz="4800" b="1" dirty="0" err="1">
                <a:latin typeface="Freestyle Script" panose="030804020302050B0404" pitchFamily="66" charset="0"/>
              </a:rPr>
              <a:t>do</a:t>
            </a:r>
            <a:r>
              <a:rPr lang="fi-FI" sz="4800" b="1" dirty="0">
                <a:latin typeface="Freestyle Script" panose="030804020302050B0404" pitchFamily="66" charset="0"/>
              </a:rPr>
              <a:t>?</a:t>
            </a:r>
          </a:p>
        </p:txBody>
      </p:sp>
      <p:sp>
        <p:nvSpPr>
          <p:cNvPr id="5" name="Tekstiruutu 3">
            <a:extLst>
              <a:ext uri="{FF2B5EF4-FFF2-40B4-BE49-F238E27FC236}">
                <a16:creationId xmlns:a16="http://schemas.microsoft.com/office/drawing/2014/main" id="{F4FD4977-8E98-4EF5-A365-E8FCB2683980}"/>
              </a:ext>
            </a:extLst>
          </p:cNvPr>
          <p:cNvSpPr txBox="1"/>
          <p:nvPr/>
        </p:nvSpPr>
        <p:spPr>
          <a:xfrm>
            <a:off x="435428" y="1116161"/>
            <a:ext cx="11437257" cy="4154984"/>
          </a:xfrm>
          <a:prstGeom prst="rect">
            <a:avLst/>
          </a:prstGeom>
          <a:noFill/>
        </p:spPr>
        <p:txBody>
          <a:bodyPr wrap="square" rtlCol="0">
            <a:spAutoFit/>
          </a:bodyPr>
          <a:lstStyle/>
          <a:p>
            <a:r>
              <a:rPr lang="fi-FI" sz="2400" dirty="0" smtClean="0">
                <a:solidFill>
                  <a:srgbClr val="FF0000"/>
                </a:solidFill>
                <a:latin typeface="Arial" pitchFamily="34" charset="0"/>
                <a:cs typeface="Arial" pitchFamily="34" charset="0"/>
              </a:rPr>
              <a:t>  </a:t>
            </a:r>
          </a:p>
          <a:p>
            <a:r>
              <a:rPr lang="en-US" sz="2400" dirty="0" smtClean="0">
                <a:latin typeface="Arial" pitchFamily="34" charset="0"/>
                <a:cs typeface="Arial" pitchFamily="34" charset="0"/>
              </a:rPr>
              <a:t>PORTUGUESE </a:t>
            </a:r>
          </a:p>
          <a:p>
            <a:r>
              <a:rPr lang="en-US" sz="2400" dirty="0" smtClean="0">
                <a:latin typeface="Arial" pitchFamily="34" charset="0"/>
                <a:cs typeface="Arial" pitchFamily="34" charset="0"/>
              </a:rPr>
              <a:t> </a:t>
            </a:r>
          </a:p>
          <a:p>
            <a:r>
              <a:rPr lang="en-US" sz="2400" dirty="0" smtClean="0">
                <a:latin typeface="Arial" pitchFamily="34" charset="0"/>
                <a:cs typeface="Arial" pitchFamily="34" charset="0"/>
              </a:rPr>
              <a:t>Students were challenged to select two of the cities visited by the knight and to imagine their own virtual trip, writing a Travel Diary/Journey log.</a:t>
            </a:r>
          </a:p>
          <a:p>
            <a:endParaRPr lang="fi-FI" sz="2400" dirty="0" smtClean="0">
              <a:solidFill>
                <a:srgbClr val="FF0000"/>
              </a:solidFill>
              <a:latin typeface="Arial" pitchFamily="34" charset="0"/>
              <a:cs typeface="Arial" pitchFamily="34" charset="0"/>
            </a:endParaRPr>
          </a:p>
          <a:p>
            <a:r>
              <a:rPr lang="en-US" sz="2400" dirty="0" smtClean="0">
                <a:latin typeface="Arial" pitchFamily="34" charset="0"/>
                <a:cs typeface="Arial" pitchFamily="34" charset="0"/>
              </a:rPr>
              <a:t>Then they explored websites about cities, their monuments and museums, and their cuisine. They also explored flight booking and hotel websites to learn how to organize future trips.</a:t>
            </a:r>
            <a:endParaRPr lang="fi-FI" sz="2400" dirty="0" smtClean="0">
              <a:solidFill>
                <a:srgbClr val="FF0000"/>
              </a:solidFill>
              <a:latin typeface="Arial" pitchFamily="34" charset="0"/>
              <a:cs typeface="Arial" pitchFamily="34" charset="0"/>
            </a:endParaRPr>
          </a:p>
          <a:p>
            <a:endParaRPr lang="fi-FI" sz="2400" dirty="0" smtClean="0">
              <a:solidFill>
                <a:srgbClr val="FF0000"/>
              </a:solidFill>
              <a:latin typeface="Arial" pitchFamily="34" charset="0"/>
              <a:cs typeface="Arial" pitchFamily="34" charset="0"/>
            </a:endParaRPr>
          </a:p>
          <a:p>
            <a:r>
              <a:rPr lang="fi-FI" sz="2400" dirty="0" smtClean="0">
                <a:solidFill>
                  <a:srgbClr val="FF0000"/>
                </a:solidFill>
                <a:latin typeface="Arial" pitchFamily="34" charset="0"/>
                <a:cs typeface="Arial" pitchFamily="34" charset="0"/>
              </a:rPr>
              <a:t> </a:t>
            </a:r>
            <a:r>
              <a:rPr lang="en-US" sz="2400" dirty="0" smtClean="0">
                <a:latin typeface="Arial" pitchFamily="34" charset="0"/>
                <a:cs typeface="Arial" pitchFamily="34" charset="0"/>
              </a:rPr>
              <a:t>The last step was writing the text of the diary.</a:t>
            </a:r>
            <a:endParaRPr lang="fi-FI" sz="2400"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948352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6000"/>
            <a:lum/>
          </a:blip>
          <a:srcRect/>
          <a:stretch>
            <a:fillRect t="-37000" b="-37000"/>
          </a:stretch>
        </a:blip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1C56FB52-2E80-4726-855F-2B102CC579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4060" y="5557520"/>
            <a:ext cx="3504867" cy="1001135"/>
          </a:xfrm>
          <a:prstGeom prst="rect">
            <a:avLst/>
          </a:prstGeom>
        </p:spPr>
      </p:pic>
      <p:sp>
        <p:nvSpPr>
          <p:cNvPr id="4" name="Tekstiruutu 3">
            <a:extLst>
              <a:ext uri="{FF2B5EF4-FFF2-40B4-BE49-F238E27FC236}">
                <a16:creationId xmlns:a16="http://schemas.microsoft.com/office/drawing/2014/main" id="{F4FD4977-8E98-4EF5-A365-E8FCB2683980}"/>
              </a:ext>
            </a:extLst>
          </p:cNvPr>
          <p:cNvSpPr txBox="1"/>
          <p:nvPr/>
        </p:nvSpPr>
        <p:spPr>
          <a:xfrm>
            <a:off x="772160" y="310610"/>
            <a:ext cx="2932213" cy="830997"/>
          </a:xfrm>
          <a:prstGeom prst="rect">
            <a:avLst/>
          </a:prstGeom>
          <a:noFill/>
        </p:spPr>
        <p:txBody>
          <a:bodyPr wrap="square" rtlCol="0">
            <a:spAutoFit/>
          </a:bodyPr>
          <a:lstStyle/>
          <a:p>
            <a:r>
              <a:rPr lang="fi-FI" sz="4800" b="1" dirty="0" err="1">
                <a:latin typeface="Freestyle Script" panose="030804020302050B0404" pitchFamily="66" charset="0"/>
              </a:rPr>
              <a:t>What</a:t>
            </a:r>
            <a:r>
              <a:rPr lang="fi-FI" sz="4800" b="1" dirty="0">
                <a:latin typeface="Freestyle Script" panose="030804020302050B0404" pitchFamily="66" charset="0"/>
              </a:rPr>
              <a:t> </a:t>
            </a:r>
            <a:r>
              <a:rPr lang="fi-FI" sz="4800" b="1" dirty="0" err="1">
                <a:latin typeface="Freestyle Script" panose="030804020302050B0404" pitchFamily="66" charset="0"/>
              </a:rPr>
              <a:t>did</a:t>
            </a:r>
            <a:r>
              <a:rPr lang="fi-FI" sz="4800" b="1" dirty="0">
                <a:latin typeface="Freestyle Script" panose="030804020302050B0404" pitchFamily="66" charset="0"/>
              </a:rPr>
              <a:t> </a:t>
            </a:r>
            <a:r>
              <a:rPr lang="fi-FI" sz="4800" b="1" dirty="0" err="1">
                <a:latin typeface="Freestyle Script" panose="030804020302050B0404" pitchFamily="66" charset="0"/>
              </a:rPr>
              <a:t>you</a:t>
            </a:r>
            <a:r>
              <a:rPr lang="fi-FI" sz="4800" b="1" dirty="0">
                <a:latin typeface="Freestyle Script" panose="030804020302050B0404" pitchFamily="66" charset="0"/>
              </a:rPr>
              <a:t> </a:t>
            </a:r>
            <a:r>
              <a:rPr lang="fi-FI" sz="4800" b="1" dirty="0" err="1">
                <a:latin typeface="Freestyle Script" panose="030804020302050B0404" pitchFamily="66" charset="0"/>
              </a:rPr>
              <a:t>do</a:t>
            </a:r>
            <a:r>
              <a:rPr lang="fi-FI" sz="4800" b="1" dirty="0">
                <a:latin typeface="Freestyle Script" panose="030804020302050B0404" pitchFamily="66" charset="0"/>
              </a:rPr>
              <a:t>?</a:t>
            </a:r>
          </a:p>
        </p:txBody>
      </p:sp>
      <p:sp>
        <p:nvSpPr>
          <p:cNvPr id="5" name="Tekstiruutu 3">
            <a:extLst>
              <a:ext uri="{FF2B5EF4-FFF2-40B4-BE49-F238E27FC236}">
                <a16:creationId xmlns:a16="http://schemas.microsoft.com/office/drawing/2014/main" id="{F4FD4977-8E98-4EF5-A365-E8FCB2683980}"/>
              </a:ext>
            </a:extLst>
          </p:cNvPr>
          <p:cNvSpPr txBox="1"/>
          <p:nvPr/>
        </p:nvSpPr>
        <p:spPr>
          <a:xfrm>
            <a:off x="435428" y="1116160"/>
            <a:ext cx="11437257" cy="4154984"/>
          </a:xfrm>
          <a:prstGeom prst="rect">
            <a:avLst/>
          </a:prstGeom>
          <a:noFill/>
        </p:spPr>
        <p:txBody>
          <a:bodyPr wrap="square" rtlCol="0">
            <a:spAutoFit/>
          </a:bodyPr>
          <a:lstStyle/>
          <a:p>
            <a:r>
              <a:rPr lang="en-US" sz="2400" dirty="0" smtClean="0">
                <a:latin typeface="Arial" pitchFamily="34" charset="0"/>
                <a:cs typeface="Arial" pitchFamily="34" charset="0"/>
              </a:rPr>
              <a:t>GEOGRAPHY   </a:t>
            </a:r>
          </a:p>
          <a:p>
            <a:r>
              <a:rPr lang="en-US" sz="2400" dirty="0" smtClean="0">
                <a:latin typeface="Arial" pitchFamily="34" charset="0"/>
                <a:cs typeface="Arial" pitchFamily="34" charset="0"/>
              </a:rPr>
              <a:t>Students tracked the Knight's route on a map and </a:t>
            </a:r>
            <a:r>
              <a:rPr lang="en-US" sz="2400" dirty="0" err="1" smtClean="0">
                <a:latin typeface="Arial" pitchFamily="34" charset="0"/>
                <a:cs typeface="Arial" pitchFamily="34" charset="0"/>
              </a:rPr>
              <a:t>georeferenced</a:t>
            </a:r>
            <a:r>
              <a:rPr lang="en-US" sz="2400" dirty="0" smtClean="0">
                <a:latin typeface="Arial" pitchFamily="34" charset="0"/>
                <a:cs typeface="Arial" pitchFamily="34" charset="0"/>
              </a:rPr>
              <a:t> the geographical points of the route they would choose to visit.</a:t>
            </a:r>
            <a:endParaRPr lang="fi-FI" sz="2400" dirty="0" smtClean="0">
              <a:solidFill>
                <a:srgbClr val="FF0000"/>
              </a:solidFill>
              <a:latin typeface="Arial" pitchFamily="34" charset="0"/>
              <a:cs typeface="Arial" pitchFamily="34" charset="0"/>
            </a:endParaRPr>
          </a:p>
          <a:p>
            <a:r>
              <a:rPr lang="fi-FI" sz="2400" dirty="0" smtClean="0">
                <a:solidFill>
                  <a:srgbClr val="FF0000"/>
                </a:solidFill>
                <a:latin typeface="Arial" pitchFamily="34" charset="0"/>
                <a:cs typeface="Arial" pitchFamily="34" charset="0"/>
              </a:rPr>
              <a:t>  </a:t>
            </a:r>
          </a:p>
          <a:p>
            <a:r>
              <a:rPr lang="en-US" sz="2400" dirty="0" smtClean="0">
                <a:latin typeface="Arial" pitchFamily="34" charset="0"/>
                <a:cs typeface="Arial" pitchFamily="34" charset="0"/>
              </a:rPr>
              <a:t>ARTS   </a:t>
            </a:r>
          </a:p>
          <a:p>
            <a:r>
              <a:rPr lang="en-US" sz="2400" dirty="0" smtClean="0">
                <a:latin typeface="Arial" pitchFamily="34" charset="0"/>
                <a:cs typeface="Arial" pitchFamily="34" charset="0"/>
              </a:rPr>
              <a:t>Students built their diary.</a:t>
            </a:r>
            <a:endParaRPr lang="fi-FI" sz="2400" dirty="0" smtClean="0">
              <a:solidFill>
                <a:srgbClr val="FF0000"/>
              </a:solidFill>
              <a:latin typeface="Arial" pitchFamily="34" charset="0"/>
              <a:cs typeface="Arial" pitchFamily="34" charset="0"/>
            </a:endParaRPr>
          </a:p>
          <a:p>
            <a:r>
              <a:rPr lang="fi-FI" sz="2400" dirty="0" smtClean="0">
                <a:solidFill>
                  <a:srgbClr val="FF0000"/>
                </a:solidFill>
                <a:latin typeface="Arial" pitchFamily="34" charset="0"/>
                <a:cs typeface="Arial" pitchFamily="34" charset="0"/>
              </a:rPr>
              <a:t>  </a:t>
            </a:r>
          </a:p>
          <a:p>
            <a:r>
              <a:rPr lang="en-US" sz="2400" dirty="0" smtClean="0">
                <a:latin typeface="Arial" pitchFamily="34" charset="0"/>
                <a:cs typeface="Arial" pitchFamily="34" charset="0"/>
              </a:rPr>
              <a:t>AT HOME   </a:t>
            </a:r>
          </a:p>
          <a:p>
            <a:r>
              <a:rPr lang="en-US" sz="2400" dirty="0" smtClean="0">
                <a:latin typeface="Arial" pitchFamily="34" charset="0"/>
                <a:cs typeface="Arial" pitchFamily="34" charset="0"/>
              </a:rPr>
              <a:t>They wrote down the text made in Portuguese class onto the Diary and illustrated it with photographs they collected on the internet, drawings and materials made by them (plane tickets, museum tickets, restaurant menus, etc).</a:t>
            </a:r>
            <a:endParaRPr lang="fi-FI" sz="2400"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948352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6000"/>
            <a:lum/>
          </a:blip>
          <a:srcRect/>
          <a:stretch>
            <a:fillRect t="-37000" b="-37000"/>
          </a:stretch>
        </a:blipFill>
        <a:effectLst/>
      </p:bgPr>
    </p:bg>
    <p:spTree>
      <p:nvGrpSpPr>
        <p:cNvPr id="1" name=""/>
        <p:cNvGrpSpPr/>
        <p:nvPr/>
      </p:nvGrpSpPr>
      <p:grpSpPr>
        <a:xfrm>
          <a:off x="0" y="0"/>
          <a:ext cx="0" cy="0"/>
          <a:chOff x="0" y="0"/>
          <a:chExt cx="0" cy="0"/>
        </a:xfrm>
      </p:grpSpPr>
      <p:pic>
        <p:nvPicPr>
          <p:cNvPr id="19" name="Imagem 18" descr="DB654B1A-3919-4A81-AA33-A72DC98526DA.jpeg"/>
          <p:cNvPicPr>
            <a:picLocks noChangeAspect="1"/>
          </p:cNvPicPr>
          <p:nvPr/>
        </p:nvPicPr>
        <p:blipFill>
          <a:blip r:embed="rId3" cstate="print"/>
          <a:stretch>
            <a:fillRect/>
          </a:stretch>
        </p:blipFill>
        <p:spPr>
          <a:xfrm>
            <a:off x="5007429" y="2827420"/>
            <a:ext cx="2603835" cy="3471780"/>
          </a:xfrm>
          <a:prstGeom prst="rect">
            <a:avLst/>
          </a:prstGeom>
        </p:spPr>
      </p:pic>
      <p:pic>
        <p:nvPicPr>
          <p:cNvPr id="2" name="Kuva 1">
            <a:extLst>
              <a:ext uri="{FF2B5EF4-FFF2-40B4-BE49-F238E27FC236}">
                <a16:creationId xmlns:a16="http://schemas.microsoft.com/office/drawing/2014/main" id="{1C56FB52-2E80-4726-855F-2B102CC579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060" y="5557520"/>
            <a:ext cx="3504867" cy="1001135"/>
          </a:xfrm>
          <a:prstGeom prst="rect">
            <a:avLst/>
          </a:prstGeom>
        </p:spPr>
      </p:pic>
      <p:sp>
        <p:nvSpPr>
          <p:cNvPr id="4" name="Tekstiruutu 3">
            <a:extLst>
              <a:ext uri="{FF2B5EF4-FFF2-40B4-BE49-F238E27FC236}">
                <a16:creationId xmlns:a16="http://schemas.microsoft.com/office/drawing/2014/main" id="{F4FD4977-8E98-4EF5-A365-E8FCB2683980}"/>
              </a:ext>
            </a:extLst>
          </p:cNvPr>
          <p:cNvSpPr txBox="1"/>
          <p:nvPr/>
        </p:nvSpPr>
        <p:spPr>
          <a:xfrm>
            <a:off x="772160" y="310610"/>
            <a:ext cx="2932213" cy="830997"/>
          </a:xfrm>
          <a:prstGeom prst="rect">
            <a:avLst/>
          </a:prstGeom>
          <a:noFill/>
        </p:spPr>
        <p:txBody>
          <a:bodyPr wrap="square" rtlCol="0">
            <a:spAutoFit/>
          </a:bodyPr>
          <a:lstStyle/>
          <a:p>
            <a:r>
              <a:rPr lang="fi-FI" sz="4800" b="1" dirty="0" err="1">
                <a:latin typeface="Freestyle Script" panose="030804020302050B0404" pitchFamily="66" charset="0"/>
              </a:rPr>
              <a:t>What</a:t>
            </a:r>
            <a:r>
              <a:rPr lang="fi-FI" sz="4800" b="1" dirty="0">
                <a:latin typeface="Freestyle Script" panose="030804020302050B0404" pitchFamily="66" charset="0"/>
              </a:rPr>
              <a:t> </a:t>
            </a:r>
            <a:r>
              <a:rPr lang="fi-FI" sz="4800" b="1" dirty="0" err="1">
                <a:latin typeface="Freestyle Script" panose="030804020302050B0404" pitchFamily="66" charset="0"/>
              </a:rPr>
              <a:t>did</a:t>
            </a:r>
            <a:r>
              <a:rPr lang="fi-FI" sz="4800" b="1" dirty="0">
                <a:latin typeface="Freestyle Script" panose="030804020302050B0404" pitchFamily="66" charset="0"/>
              </a:rPr>
              <a:t> </a:t>
            </a:r>
            <a:r>
              <a:rPr lang="fi-FI" sz="4800" b="1" dirty="0" err="1">
                <a:latin typeface="Freestyle Script" panose="030804020302050B0404" pitchFamily="66" charset="0"/>
              </a:rPr>
              <a:t>you</a:t>
            </a:r>
            <a:r>
              <a:rPr lang="fi-FI" sz="4800" b="1" dirty="0">
                <a:latin typeface="Freestyle Script" panose="030804020302050B0404" pitchFamily="66" charset="0"/>
              </a:rPr>
              <a:t> </a:t>
            </a:r>
            <a:r>
              <a:rPr lang="fi-FI" sz="4800" b="1" dirty="0" err="1">
                <a:latin typeface="Freestyle Script" panose="030804020302050B0404" pitchFamily="66" charset="0"/>
              </a:rPr>
              <a:t>do</a:t>
            </a:r>
            <a:r>
              <a:rPr lang="fi-FI" sz="4800" b="1" dirty="0">
                <a:latin typeface="Freestyle Script" panose="030804020302050B0404" pitchFamily="66" charset="0"/>
              </a:rPr>
              <a:t>?</a:t>
            </a:r>
          </a:p>
        </p:txBody>
      </p:sp>
      <p:pic>
        <p:nvPicPr>
          <p:cNvPr id="14" name="Imagem 13" descr="3E34785E-BC98-49F9-9B71-A3364BA843F7.jpeg"/>
          <p:cNvPicPr>
            <a:picLocks noChangeAspect="1"/>
          </p:cNvPicPr>
          <p:nvPr/>
        </p:nvPicPr>
        <p:blipFill>
          <a:blip r:embed="rId5" cstate="print"/>
          <a:stretch>
            <a:fillRect/>
          </a:stretch>
        </p:blipFill>
        <p:spPr>
          <a:xfrm>
            <a:off x="507999" y="1447799"/>
            <a:ext cx="2801257" cy="2100943"/>
          </a:xfrm>
          <a:prstGeom prst="rect">
            <a:avLst/>
          </a:prstGeom>
        </p:spPr>
      </p:pic>
      <p:pic>
        <p:nvPicPr>
          <p:cNvPr id="15" name="Imagem 14" descr="5EEA5AD6-B8A5-41EE-8F25-E9C0F383FD6C.jpeg"/>
          <p:cNvPicPr>
            <a:picLocks noChangeAspect="1"/>
          </p:cNvPicPr>
          <p:nvPr/>
        </p:nvPicPr>
        <p:blipFill>
          <a:blip r:embed="rId6" cstate="print"/>
          <a:stretch>
            <a:fillRect/>
          </a:stretch>
        </p:blipFill>
        <p:spPr>
          <a:xfrm>
            <a:off x="7823199" y="333828"/>
            <a:ext cx="3178630" cy="2383973"/>
          </a:xfrm>
          <a:prstGeom prst="rect">
            <a:avLst/>
          </a:prstGeom>
        </p:spPr>
      </p:pic>
      <p:pic>
        <p:nvPicPr>
          <p:cNvPr id="16" name="Imagem 15" descr="110795AC-2528-45E8-9302-24664CEABE93.jpeg"/>
          <p:cNvPicPr>
            <a:picLocks noChangeAspect="1"/>
          </p:cNvPicPr>
          <p:nvPr/>
        </p:nvPicPr>
        <p:blipFill>
          <a:blip r:embed="rId7" cstate="print"/>
          <a:stretch>
            <a:fillRect/>
          </a:stretch>
        </p:blipFill>
        <p:spPr>
          <a:xfrm>
            <a:off x="3855943" y="268501"/>
            <a:ext cx="3212514" cy="2409386"/>
          </a:xfrm>
          <a:prstGeom prst="rect">
            <a:avLst/>
          </a:prstGeom>
        </p:spPr>
      </p:pic>
      <p:pic>
        <p:nvPicPr>
          <p:cNvPr id="17" name="Imagem 16" descr="B8B6156D-7C60-4BE5-BA94-AC046A8CEE97.jpeg"/>
          <p:cNvPicPr>
            <a:picLocks noChangeAspect="1"/>
          </p:cNvPicPr>
          <p:nvPr/>
        </p:nvPicPr>
        <p:blipFill>
          <a:blip r:embed="rId8" cstate="print"/>
          <a:stretch>
            <a:fillRect/>
          </a:stretch>
        </p:blipFill>
        <p:spPr>
          <a:xfrm>
            <a:off x="725713" y="3822114"/>
            <a:ext cx="2989943" cy="2242457"/>
          </a:xfrm>
          <a:prstGeom prst="rect">
            <a:avLst/>
          </a:prstGeom>
        </p:spPr>
      </p:pic>
      <p:pic>
        <p:nvPicPr>
          <p:cNvPr id="18" name="Imagem 17" descr="D942C382-94A6-4B26-B11E-E65083DA0DFC.jpeg"/>
          <p:cNvPicPr>
            <a:picLocks noChangeAspect="1"/>
          </p:cNvPicPr>
          <p:nvPr/>
        </p:nvPicPr>
        <p:blipFill>
          <a:blip r:embed="rId9" cstate="print"/>
          <a:stretch>
            <a:fillRect/>
          </a:stretch>
        </p:blipFill>
        <p:spPr>
          <a:xfrm>
            <a:off x="8229601" y="3236685"/>
            <a:ext cx="2931885" cy="2198914"/>
          </a:xfrm>
          <a:prstGeom prst="rect">
            <a:avLst/>
          </a:prstGeom>
        </p:spPr>
      </p:pic>
    </p:spTree>
    <p:extLst>
      <p:ext uri="{BB962C8B-B14F-4D97-AF65-F5344CB8AC3E}">
        <p14:creationId xmlns:p14="http://schemas.microsoft.com/office/powerpoint/2010/main" val="3948352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6000"/>
            <a:lum/>
          </a:blip>
          <a:srcRect/>
          <a:stretch>
            <a:fillRect t="-37000" b="-37000"/>
          </a:stretch>
        </a:blip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2AA6F980-4689-4CC9-B144-85D933A5CF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4060" y="5557520"/>
            <a:ext cx="3504867" cy="1001135"/>
          </a:xfrm>
          <a:prstGeom prst="rect">
            <a:avLst/>
          </a:prstGeom>
        </p:spPr>
      </p:pic>
      <p:sp>
        <p:nvSpPr>
          <p:cNvPr id="3" name="Suorakulmio 2">
            <a:extLst>
              <a:ext uri="{FF2B5EF4-FFF2-40B4-BE49-F238E27FC236}">
                <a16:creationId xmlns:a16="http://schemas.microsoft.com/office/drawing/2014/main" id="{029A67ED-7FA2-4816-A46F-7B68A104EF76}"/>
              </a:ext>
            </a:extLst>
          </p:cNvPr>
          <p:cNvSpPr/>
          <p:nvPr/>
        </p:nvSpPr>
        <p:spPr>
          <a:xfrm>
            <a:off x="623863" y="565388"/>
            <a:ext cx="3435556" cy="830997"/>
          </a:xfrm>
          <a:prstGeom prst="rect">
            <a:avLst/>
          </a:prstGeom>
        </p:spPr>
        <p:txBody>
          <a:bodyPr wrap="none">
            <a:spAutoFit/>
          </a:bodyPr>
          <a:lstStyle/>
          <a:p>
            <a:r>
              <a:rPr lang="fi-FI" sz="4800" b="1" dirty="0" err="1">
                <a:latin typeface="Freestyle Script" panose="030804020302050B0404" pitchFamily="66" charset="0"/>
              </a:rPr>
              <a:t>What</a:t>
            </a:r>
            <a:r>
              <a:rPr lang="fi-FI" sz="4800" b="1" dirty="0">
                <a:latin typeface="Freestyle Script" panose="030804020302050B0404" pitchFamily="66" charset="0"/>
              </a:rPr>
              <a:t> </a:t>
            </a:r>
            <a:r>
              <a:rPr lang="fi-FI" sz="4800" b="1" dirty="0" err="1">
                <a:latin typeface="Freestyle Script" panose="030804020302050B0404" pitchFamily="66" charset="0"/>
              </a:rPr>
              <a:t>did</a:t>
            </a:r>
            <a:r>
              <a:rPr lang="fi-FI" sz="4800" b="1" dirty="0">
                <a:latin typeface="Freestyle Script" panose="030804020302050B0404" pitchFamily="66" charset="0"/>
              </a:rPr>
              <a:t> </a:t>
            </a:r>
            <a:r>
              <a:rPr lang="fi-FI" sz="4800" b="1" dirty="0" err="1">
                <a:latin typeface="Freestyle Script" panose="030804020302050B0404" pitchFamily="66" charset="0"/>
              </a:rPr>
              <a:t>you</a:t>
            </a:r>
            <a:r>
              <a:rPr lang="fi-FI" sz="4800" b="1" dirty="0">
                <a:latin typeface="Freestyle Script" panose="030804020302050B0404" pitchFamily="66" charset="0"/>
              </a:rPr>
              <a:t> </a:t>
            </a:r>
            <a:r>
              <a:rPr lang="fi-FI" sz="4800" b="1" dirty="0" err="1">
                <a:latin typeface="Freestyle Script" panose="030804020302050B0404" pitchFamily="66" charset="0"/>
              </a:rPr>
              <a:t>learn</a:t>
            </a:r>
            <a:r>
              <a:rPr lang="fi-FI" sz="4800" b="1" dirty="0">
                <a:latin typeface="Freestyle Script" panose="030804020302050B0404" pitchFamily="66" charset="0"/>
              </a:rPr>
              <a:t>?</a:t>
            </a:r>
          </a:p>
        </p:txBody>
      </p:sp>
      <p:sp>
        <p:nvSpPr>
          <p:cNvPr id="4" name="Rectângulo 3"/>
          <p:cNvSpPr/>
          <p:nvPr/>
        </p:nvSpPr>
        <p:spPr>
          <a:xfrm>
            <a:off x="609600" y="1480235"/>
            <a:ext cx="10668000" cy="2708434"/>
          </a:xfrm>
          <a:prstGeom prst="rect">
            <a:avLst/>
          </a:prstGeom>
        </p:spPr>
        <p:txBody>
          <a:bodyPr wrap="square">
            <a:spAutoFit/>
          </a:bodyPr>
          <a:lstStyle/>
          <a:p>
            <a:pPr algn="just"/>
            <a:r>
              <a:rPr lang="fi-FI" sz="3000" dirty="0" smtClean="0">
                <a:latin typeface="Arial" pitchFamily="34" charset="0"/>
                <a:cs typeface="Arial" pitchFamily="34" charset="0"/>
                <a:sym typeface="Wingdings"/>
              </a:rPr>
              <a:t> </a:t>
            </a:r>
            <a:r>
              <a:rPr lang="en-US" sz="2800" dirty="0" smtClean="0">
                <a:latin typeface="Arial" pitchFamily="34" charset="0"/>
                <a:cs typeface="Arial" pitchFamily="34" charset="0"/>
              </a:rPr>
              <a:t>Students were very excited to be able to apply knowledge learnt in class;</a:t>
            </a:r>
            <a:endParaRPr lang="fi-FI" sz="2800" dirty="0" smtClean="0">
              <a:latin typeface="Arial" pitchFamily="34" charset="0"/>
              <a:cs typeface="Arial" pitchFamily="34" charset="0"/>
              <a:sym typeface="Wingdings"/>
            </a:endParaRPr>
          </a:p>
          <a:p>
            <a:pPr algn="just"/>
            <a:endParaRPr lang="fi-FI" sz="2800" dirty="0" smtClean="0">
              <a:latin typeface="Arial" pitchFamily="34" charset="0"/>
              <a:cs typeface="Arial" pitchFamily="34" charset="0"/>
              <a:sym typeface="Wingdings"/>
            </a:endParaRPr>
          </a:p>
          <a:p>
            <a:pPr algn="just"/>
            <a:r>
              <a:rPr lang="fi-FI" sz="2800" dirty="0" smtClean="0">
                <a:latin typeface="Arial" pitchFamily="34" charset="0"/>
                <a:cs typeface="Arial" pitchFamily="34" charset="0"/>
                <a:sym typeface="Wingdings"/>
              </a:rPr>
              <a:t> </a:t>
            </a:r>
            <a:r>
              <a:rPr lang="en-US" sz="2800" dirty="0" smtClean="0">
                <a:latin typeface="Arial" pitchFamily="34" charset="0"/>
                <a:cs typeface="Arial" pitchFamily="34" charset="0"/>
              </a:rPr>
              <a:t>Students' creativity may surprise us, so we should give them space and not always format or limit the assessment or tasks to be done.</a:t>
            </a:r>
            <a:endParaRPr lang="fi-FI" sz="2800" u="sng" dirty="0" smtClean="0">
              <a:latin typeface="Arial" pitchFamily="34" charset="0"/>
              <a:cs typeface="Arial" pitchFamily="34" charset="0"/>
            </a:endParaRPr>
          </a:p>
        </p:txBody>
      </p:sp>
    </p:spTree>
    <p:extLst>
      <p:ext uri="{BB962C8B-B14F-4D97-AF65-F5344CB8AC3E}">
        <p14:creationId xmlns:p14="http://schemas.microsoft.com/office/powerpoint/2010/main" val="715853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709</Words>
  <Application>Microsoft Office PowerPoint</Application>
  <PresentationFormat>Breitbild</PresentationFormat>
  <Paragraphs>79</Paragraphs>
  <Slides>15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Arial</vt:lpstr>
      <vt:lpstr>Calibri</vt:lpstr>
      <vt:lpstr>Calibri Light</vt:lpstr>
      <vt:lpstr>Freestyle Script</vt:lpstr>
      <vt:lpstr>Wingdings</vt:lpstr>
      <vt:lpstr>Office-teema</vt:lpstr>
      <vt:lpstr>From Diversity to Employability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Riitta Häyhä</dc:creator>
  <cp:lastModifiedBy>Tiefenbrunner</cp:lastModifiedBy>
  <cp:revision>85</cp:revision>
  <dcterms:created xsi:type="dcterms:W3CDTF">2019-04-10T09:47:38Z</dcterms:created>
  <dcterms:modified xsi:type="dcterms:W3CDTF">2020-02-23T20:00:46Z</dcterms:modified>
</cp:coreProperties>
</file>