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F292D4D-B814-4CE8-93CE-0C13F35C9AF6}">
  <a:tblStyle styleId="{FF292D4D-B814-4CE8-93CE-0C13F35C9A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1137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Liceo Classico e Linguistico “Virgilio”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189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Mantova - Italy</a:t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775" y="365475"/>
            <a:ext cx="8763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324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Lesson Grid - Liceo Classico</a:t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1425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400" y="1049250"/>
            <a:ext cx="6514197" cy="39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324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Typical teacher schedule</a:t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1425"/>
            <a:ext cx="876300" cy="876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7" name="Shape 127"/>
          <p:cNvGraphicFramePr/>
          <p:nvPr/>
        </p:nvGraphicFramePr>
        <p:xfrm>
          <a:off x="952475" y="1138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{FF292D4D-B814-4CE8-93CE-0C13F35C9AF6}</a:tableStyleId>
              </a:tblPr>
              <a:tblGrid>
                <a:gridCol w="1034150"/>
                <a:gridCol w="925300"/>
                <a:gridCol w="985750"/>
                <a:gridCol w="1118825"/>
                <a:gridCol w="1191400"/>
                <a:gridCol w="949475"/>
                <a:gridCol w="10341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Mon</a:t>
                      </a:r>
                      <a:r>
                        <a:rPr lang="it"/>
                        <a:t>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Tuesday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Wednesday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Thursday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Friday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Saturday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08-09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2BL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5BL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1BL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09-10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2BL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1BL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1BL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10-10.50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4AR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Available for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Substitution</a:t>
                      </a:r>
                      <a:endParaRPr/>
                    </a:p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absent teachers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9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3AL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3AL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11.05-12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Parents’</a:t>
                      </a:r>
                      <a:endParaRPr/>
                    </a:p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visits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1BL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2BL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2BL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12-13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3AL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5BL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4AR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5BL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13-14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4AR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Typical teacher schedule </a:t>
            </a:r>
            <a:r>
              <a:rPr lang="it"/>
              <a:t> </a:t>
            </a:r>
            <a:endParaRPr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Full teaching load: 18 lessons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1 hour for parents‘ visits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hours for substitution for absent teachers  (paid)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extra hours for remedial work  (paid)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teachers must have master´s degree in 1 subject</a:t>
            </a:r>
            <a:endParaRPr sz="20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25" y="141425"/>
            <a:ext cx="8763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324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Typical class schedule (first year / ling.)</a:t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1425"/>
            <a:ext cx="876300" cy="876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1" name="Shape 141"/>
          <p:cNvGraphicFramePr/>
          <p:nvPr/>
        </p:nvGraphicFramePr>
        <p:xfrm>
          <a:off x="952475" y="1138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{FF292D4D-B814-4CE8-93CE-0C13F35C9AF6}</a:tableStyleId>
              </a:tblPr>
              <a:tblGrid>
                <a:gridCol w="1034150"/>
                <a:gridCol w="925300"/>
                <a:gridCol w="985750"/>
                <a:gridCol w="1118825"/>
                <a:gridCol w="1191400"/>
                <a:gridCol w="949475"/>
                <a:gridCol w="10341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Monday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Tuesday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Wednesday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Thursday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Friday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Saturday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08-09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German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Latin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Latin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French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Italian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English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09-10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Italian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Italian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Religion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English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English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Biology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900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10-10.50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Italian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Italian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Italian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PE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Maths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Maths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11.05-12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French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Maths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English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PE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German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French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12-13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German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Biology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9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Italian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Comenius History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1998 – 2000, “A Single European Currency in a Multicultural Europe”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2000 – 2003, “Caleidoscope - Rencontre Européenne de Lyceens”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2003 – 2006, Octopus: “European School Quality in International Dimensions”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2006 – 2009, “European Citizenship”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2009 – 2011, “European Studies School Network”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2011 – 2015, “Young European Entrepreneurs of the Future”</a:t>
            </a:r>
            <a:endParaRPr sz="20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25" y="141425"/>
            <a:ext cx="8763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1494825"/>
            <a:ext cx="8520600" cy="18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/>
              <a:t>www.liceovirgiliomantova.gov.it</a:t>
            </a:r>
            <a:endParaRPr sz="3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Via Ardigò 13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46100 Mantova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Tel. +39 0376 320366</a:t>
            </a:r>
            <a:endParaRPr sz="3000"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25" y="141425"/>
            <a:ext cx="8763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Location</a:t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650" y="1179850"/>
            <a:ext cx="733627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>
            <a:off x="2127750" y="2387900"/>
            <a:ext cx="1964100" cy="1847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1425"/>
            <a:ext cx="8763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Schools in location</a:t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Secondary Academic School: ages 14-18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Liceo classico : 287 pupils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Liceo Linguistico : 543 pupils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72 teachers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25" y="141425"/>
            <a:ext cx="8763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State School Status</a:t>
            </a:r>
            <a:endParaRPr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it" sz="2200"/>
              <a:t>Secondary Academic School: teachers provided and paid by state </a:t>
            </a:r>
            <a:endParaRPr sz="2200"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it" sz="2200"/>
              <a:t>Optional School fee : € 80- p.year</a:t>
            </a:r>
            <a:endParaRPr sz="22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25" y="141425"/>
            <a:ext cx="8763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School in project</a:t>
            </a:r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it" sz="2200"/>
              <a:t>LICEO CLASSICO:</a:t>
            </a:r>
            <a:endParaRPr sz="2200"/>
          </a:p>
          <a:p>
            <a: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it" sz="2200"/>
              <a:t>Traditional curriculum</a:t>
            </a:r>
            <a:endParaRPr sz="2200"/>
          </a:p>
          <a:p>
            <a: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it" sz="2200"/>
              <a:t>Extra maths</a:t>
            </a:r>
            <a:endParaRPr sz="2200"/>
          </a:p>
          <a:p>
            <a: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it" sz="2200"/>
              <a:t>Extra  English</a:t>
            </a:r>
            <a:endParaRPr sz="2200"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it" sz="2200"/>
              <a:t>LICEO LINGUISTICO:</a:t>
            </a:r>
            <a:endParaRPr sz="2200"/>
          </a:p>
          <a:p>
            <a: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it" sz="2200"/>
              <a:t>Traditional curriculum (3 Foreign Languages)</a:t>
            </a:r>
            <a:endParaRPr sz="2200"/>
          </a:p>
          <a:p>
            <a: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it" sz="2200"/>
              <a:t>Esabac (Double Degree – Italian and French)</a:t>
            </a:r>
            <a:endParaRPr sz="22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25" y="141425"/>
            <a:ext cx="8763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9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School Focus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Secondary Academic School</a:t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it" sz="2200"/>
              <a:t>CLASSICO: Greek - Latin - English </a:t>
            </a:r>
            <a:endParaRPr sz="2200"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it" sz="2200"/>
              <a:t>LINGUISTICO: 3 mandatory Foreign Languages</a:t>
            </a:r>
            <a:endParaRPr sz="2200"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it" sz="2200"/>
              <a:t>International relations</a:t>
            </a:r>
            <a:endParaRPr sz="2200"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it" sz="2200"/>
              <a:t>Permanent class groups: class groups stay together in all lessons</a:t>
            </a:r>
            <a:endParaRPr sz="22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25" y="141425"/>
            <a:ext cx="8763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Assets and Offers</a:t>
            </a:r>
            <a:r>
              <a:rPr lang="it"/>
              <a:t> </a:t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Free time sports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Leisure activities (Photo-Lab, Drama classes, Theatre nights, Music and cinema classes)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Cambridge First Certificate Exam (year </a:t>
            </a:r>
            <a:r>
              <a:rPr lang="it" sz="2000"/>
              <a:t>4/5</a:t>
            </a:r>
            <a:r>
              <a:rPr lang="it" sz="2000"/>
              <a:t>)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Delf B2 (French Exam, year </a:t>
            </a:r>
            <a:r>
              <a:rPr lang="it" sz="2000"/>
              <a:t>4/5</a:t>
            </a:r>
            <a:r>
              <a:rPr lang="it" sz="2000"/>
              <a:t>)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Dele B2 (Spanish Exam, year </a:t>
            </a:r>
            <a:r>
              <a:rPr lang="it" sz="2000"/>
              <a:t>4/5</a:t>
            </a:r>
            <a:r>
              <a:rPr lang="it" sz="2000"/>
              <a:t>)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Goethe Zertifikat (German Exam, year </a:t>
            </a:r>
            <a:r>
              <a:rPr lang="it" sz="2000"/>
              <a:t>4/5</a:t>
            </a:r>
            <a:r>
              <a:rPr lang="it" sz="2000"/>
              <a:t>)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HSK - Chinese Proficiency Test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ECDL - IT European Certificate</a:t>
            </a:r>
            <a:endParaRPr sz="20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25" y="141425"/>
            <a:ext cx="8763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Travel Programs</a:t>
            </a:r>
            <a:r>
              <a:rPr lang="it"/>
              <a:t> </a:t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Language exchanges / weeks (Salamanca, Nevers)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ONU Youth Ambassadors in New York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Individual Exchanges (Paderborn – Transalp, etc)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Erasmus project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Summer courses abroad (UK, Spain, France, Germany)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" sz="2000"/>
              <a:t>Cultural and educational trips to main European cities (Berlin, Rome, Vienna, Paris, Barcelona, Madrid, etc.)</a:t>
            </a:r>
            <a:endParaRPr sz="20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25" y="141425"/>
            <a:ext cx="8763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324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Lesson Grid - Liceo Linguistico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1425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5188" y="1017725"/>
            <a:ext cx="6113613" cy="394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