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30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37" name="Grafik 36"/>
          <p:cNvPicPr/>
          <p:nvPr/>
        </p:nvPicPr>
        <p:blipFill>
          <a:blip r:embed="rId2"/>
          <a:stretch/>
        </p:blipFill>
        <p:spPr>
          <a:xfrm>
            <a:off x="1706400" y="1523520"/>
            <a:ext cx="5730480" cy="4571640"/>
          </a:xfrm>
          <a:prstGeom prst="rect">
            <a:avLst/>
          </a:prstGeom>
          <a:ln>
            <a:noFill/>
          </a:ln>
        </p:spPr>
      </p:pic>
      <p:pic>
        <p:nvPicPr>
          <p:cNvPr id="38" name="Grafik 37"/>
          <p:cNvPicPr/>
          <p:nvPr/>
        </p:nvPicPr>
        <p:blipFill>
          <a:blip r:embed="rId2"/>
          <a:stretch/>
        </p:blipFill>
        <p:spPr>
          <a:xfrm>
            <a:off x="1706400" y="1523520"/>
            <a:ext cx="573048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76" name="Grafik 75"/>
          <p:cNvPicPr/>
          <p:nvPr/>
        </p:nvPicPr>
        <p:blipFill>
          <a:blip r:embed="rId2"/>
          <a:stretch/>
        </p:blipFill>
        <p:spPr>
          <a:xfrm>
            <a:off x="1706400" y="1523520"/>
            <a:ext cx="5730480" cy="4571640"/>
          </a:xfrm>
          <a:prstGeom prst="rect">
            <a:avLst/>
          </a:prstGeom>
          <a:ln>
            <a:noFill/>
          </a:ln>
        </p:spPr>
      </p:pic>
      <p:pic>
        <p:nvPicPr>
          <p:cNvPr id="77" name="Grafik 76"/>
          <p:cNvPicPr/>
          <p:nvPr/>
        </p:nvPicPr>
        <p:blipFill>
          <a:blip r:embed="rId2"/>
          <a:stretch/>
        </p:blipFill>
        <p:spPr>
          <a:xfrm>
            <a:off x="1706400" y="1523520"/>
            <a:ext cx="573048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18" name="Grafik 117"/>
          <p:cNvPicPr/>
          <p:nvPr/>
        </p:nvPicPr>
        <p:blipFill>
          <a:blip r:embed="rId2"/>
          <a:stretch/>
        </p:blipFill>
        <p:spPr>
          <a:xfrm>
            <a:off x="1706400" y="1523520"/>
            <a:ext cx="5730480" cy="4571640"/>
          </a:xfrm>
          <a:prstGeom prst="rect">
            <a:avLst/>
          </a:prstGeom>
          <a:ln>
            <a:noFill/>
          </a:ln>
        </p:spPr>
      </p:pic>
      <p:pic>
        <p:nvPicPr>
          <p:cNvPr id="119" name="Grafik 118"/>
          <p:cNvPicPr/>
          <p:nvPr/>
        </p:nvPicPr>
        <p:blipFill>
          <a:blip r:embed="rId2"/>
          <a:stretch/>
        </p:blipFill>
        <p:spPr>
          <a:xfrm>
            <a:off x="1706400" y="1523520"/>
            <a:ext cx="573048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5791320" y="620388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0B5E1353-BADA-43FD-8619-1966156E235D}" type="datetime">
              <a:rPr lang="pl-PL" sz="12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05.07.2018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2133720" y="620388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93B0EAA4-41AF-40A0-AA55-ED91802F9D72}" type="slidenum">
              <a:rPr lang="pl-PL" sz="16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‹Nr.›</a:t>
            </a:fld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 konspektu</a:t>
            </a:r>
            <a:endParaRPr lang="pl-PL" sz="2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 konspektu</a:t>
            </a:r>
            <a:endParaRPr lang="pl-PL" sz="19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 konspektu</a:t>
            </a:r>
            <a:endParaRPr lang="pl-PL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Szósty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Siódmy poziom konspektuKliknij, aby edytować style wzorca tekstu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0" strike="noStrike" spc="-97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Kliknij, aby edytować styl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791320" y="620388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C7F505CD-4D7A-4883-8A21-3112CC1745C8}" type="datetime">
              <a:rPr lang="pl-PL" sz="12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05.07.2018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2133720" y="620388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CD804876-ECE0-4245-B241-6770E024D046}" type="slidenum">
              <a:rPr lang="pl-PL" sz="16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‹Nr.›</a:t>
            </a:fld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0" strike="noStrike" spc="-97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Kliknij, aby edytować styl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38120" cy="218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 konspektu</a:t>
            </a:r>
            <a:endParaRPr lang="pl-PL" sz="2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 konspektu</a:t>
            </a:r>
            <a:endParaRPr lang="pl-PL" sz="19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 konspektu</a:t>
            </a:r>
            <a:endParaRPr lang="pl-PL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Szósty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Siódmy poziom konspektuKliknij, aby edytować style wzorca tekstu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481040"/>
            <a:ext cx="4038120" cy="218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 konspektu</a:t>
            </a:r>
            <a:endParaRPr lang="pl-PL" sz="2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 konspektu</a:t>
            </a:r>
            <a:endParaRPr lang="pl-PL" sz="19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 konspektu</a:t>
            </a:r>
            <a:endParaRPr lang="pl-PL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Szósty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Siódmy poziom konspektuKliknij, aby edytować style wzorca tekstu</a:t>
            </a:r>
          </a:p>
          <a:p>
            <a:pPr marL="639720" lvl="1" indent="-27252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</a:t>
            </a:r>
            <a:endParaRPr lang="pl-PL" sz="2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004760" lvl="2" indent="-228240">
              <a:lnSpc>
                <a:spcPct val="100000"/>
              </a:lnSpc>
              <a:buClr>
                <a:srgbClr val="B37732"/>
              </a:buClr>
              <a:buSzPct val="85000"/>
              <a:buFont typeface="Wingdings 2" charset="2"/>
              <a:buChar char=""/>
            </a:pPr>
            <a:r>
              <a:rPr lang="pl-PL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</a:t>
            </a:r>
            <a:endParaRPr lang="pl-PL" sz="19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279440" lvl="3" indent="-22824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</a:t>
            </a:r>
            <a:endParaRPr lang="pl-PL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554120" lvl="4" indent="-22824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819600"/>
            <a:ext cx="4038120" cy="2187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 konspektu</a:t>
            </a:r>
            <a:endParaRPr lang="pl-PL" sz="2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 konspektu</a:t>
            </a:r>
            <a:endParaRPr lang="pl-PL" sz="19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 konspektu</a:t>
            </a:r>
            <a:endParaRPr lang="pl-PL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Szósty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Siódmy poziom konspektuKliknij, aby edytować style wzorca tekstu</a:t>
            </a:r>
          </a:p>
          <a:p>
            <a:pPr marL="639720" lvl="1" indent="-27252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</a:t>
            </a:r>
            <a:endParaRPr lang="pl-PL" sz="2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004760" lvl="2" indent="-228240">
              <a:lnSpc>
                <a:spcPct val="100000"/>
              </a:lnSpc>
              <a:buClr>
                <a:srgbClr val="B37732"/>
              </a:buClr>
              <a:buSzPct val="85000"/>
              <a:buFont typeface="Wingdings 2" charset="2"/>
              <a:buChar char=""/>
            </a:pPr>
            <a:r>
              <a:rPr lang="pl-PL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</a:t>
            </a:r>
            <a:endParaRPr lang="pl-PL" sz="19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279440" lvl="3" indent="-22824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</a:t>
            </a:r>
            <a:endParaRPr lang="pl-PL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554120" lvl="4" indent="-22824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48320" y="3819600"/>
            <a:ext cx="4038120" cy="2187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 konspektu</a:t>
            </a:r>
            <a:endParaRPr lang="pl-PL" sz="2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 konspektu</a:t>
            </a:r>
            <a:endParaRPr lang="pl-PL" sz="19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 konspektu</a:t>
            </a:r>
            <a:endParaRPr lang="pl-PL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Szósty poziom konspektu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Siódmy poziom konspektuKliknij, aby edytować style wzorca tekstu</a:t>
            </a:r>
          </a:p>
          <a:p>
            <a:pPr marL="639720" lvl="1" indent="-27252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Drugi poziom</a:t>
            </a:r>
            <a:endParaRPr lang="pl-PL" sz="2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004760" lvl="2" indent="-228240">
              <a:lnSpc>
                <a:spcPct val="100000"/>
              </a:lnSpc>
              <a:buClr>
                <a:srgbClr val="B37732"/>
              </a:buClr>
              <a:buSzPct val="85000"/>
              <a:buFont typeface="Wingdings 2" charset="2"/>
              <a:buChar char=""/>
            </a:pPr>
            <a:r>
              <a:rPr lang="pl-PL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Trzeci poziom</a:t>
            </a:r>
            <a:endParaRPr lang="pl-PL" sz="19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279440" lvl="3" indent="-22824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Czwarty poziom</a:t>
            </a:r>
            <a:endParaRPr lang="pl-PL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1554120" lvl="4" indent="-228240">
              <a:lnSpc>
                <a:spcPct val="100000"/>
              </a:lnSpc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Piąty poziom</a:t>
            </a:r>
            <a:endParaRPr lang="pl-PL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dt"/>
          </p:nvPr>
        </p:nvSpPr>
        <p:spPr>
          <a:xfrm>
            <a:off x="5791320" y="620388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ftr"/>
          </p:nvPr>
        </p:nvSpPr>
        <p:spPr>
          <a:xfrm>
            <a:off x="2133720" y="620388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8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6ED83DB8-0489-4BAF-AD63-42D485E9776A}" type="slidenum">
              <a:rPr lang="pl-PL" sz="1600" b="0" strike="noStrike" spc="-1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‹Nr.›</a:t>
            </a:fld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5038920"/>
            <a:ext cx="9143640" cy="163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ZESPÓŁ SZKÓŁ SPORTOWYCH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 OGÓLNOKSZTAŁCĄCYCH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www.zssio.com.pl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323640" y="620640"/>
            <a:ext cx="4248000" cy="2808000"/>
          </a:xfrm>
          <a:prstGeom prst="rect">
            <a:avLst/>
          </a:prstGeom>
          <a:ln>
            <a:noFill/>
          </a:ln>
        </p:spPr>
      </p:pic>
      <p:pic>
        <p:nvPicPr>
          <p:cNvPr id="122" name="Picture 3"/>
          <p:cNvPicPr/>
          <p:nvPr/>
        </p:nvPicPr>
        <p:blipFill>
          <a:blip r:embed="rId3"/>
          <a:stretch/>
        </p:blipFill>
        <p:spPr>
          <a:xfrm>
            <a:off x="4932000" y="2025000"/>
            <a:ext cx="3672000" cy="2275200"/>
          </a:xfrm>
          <a:prstGeom prst="rect">
            <a:avLst/>
          </a:prstGeom>
          <a:ln>
            <a:noFill/>
          </a:ln>
        </p:spPr>
      </p:pic>
      <p:pic>
        <p:nvPicPr>
          <p:cNvPr id="123" name="Picture 4"/>
          <p:cNvPicPr/>
          <p:nvPr/>
        </p:nvPicPr>
        <p:blipFill>
          <a:blip r:embed="rId4"/>
          <a:stretch/>
        </p:blipFill>
        <p:spPr>
          <a:xfrm>
            <a:off x="6428520" y="332640"/>
            <a:ext cx="1583640" cy="15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189000"/>
            <a:ext cx="91436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School facilities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250920" y="1413000"/>
            <a:ext cx="5041440" cy="3779640"/>
          </a:xfrm>
          <a:prstGeom prst="rect">
            <a:avLst/>
          </a:prstGeom>
          <a:ln>
            <a:noFill/>
          </a:ln>
        </p:spPr>
      </p:pic>
      <p:pic>
        <p:nvPicPr>
          <p:cNvPr id="168" name="Picture 3"/>
          <p:cNvPicPr/>
          <p:nvPr/>
        </p:nvPicPr>
        <p:blipFill>
          <a:blip r:embed="rId3"/>
          <a:stretch/>
        </p:blipFill>
        <p:spPr>
          <a:xfrm>
            <a:off x="5364000" y="980640"/>
            <a:ext cx="3455640" cy="4608000"/>
          </a:xfrm>
          <a:prstGeom prst="rect">
            <a:avLst/>
          </a:prstGeom>
          <a:ln>
            <a:noFill/>
          </a:ln>
        </p:spPr>
      </p:pic>
      <p:pic>
        <p:nvPicPr>
          <p:cNvPr id="169" name="Picture 6"/>
          <p:cNvPicPr/>
          <p:nvPr/>
        </p:nvPicPr>
        <p:blipFill>
          <a:blip r:embed="rId4"/>
          <a:stretch/>
        </p:blipFill>
        <p:spPr>
          <a:xfrm>
            <a:off x="7308360" y="1268640"/>
            <a:ext cx="1564560" cy="1439640"/>
          </a:xfrm>
          <a:prstGeom prst="rect">
            <a:avLst/>
          </a:prstGeom>
          <a:ln>
            <a:noFill/>
          </a:ln>
        </p:spPr>
      </p:pic>
      <p:pic>
        <p:nvPicPr>
          <p:cNvPr id="170" name="Picture 8"/>
          <p:cNvPicPr/>
          <p:nvPr/>
        </p:nvPicPr>
        <p:blipFill>
          <a:blip r:embed="rId5"/>
          <a:stretch/>
        </p:blipFill>
        <p:spPr>
          <a:xfrm>
            <a:off x="251640" y="4437000"/>
            <a:ext cx="1929960" cy="176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189000"/>
            <a:ext cx="91436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School Sport hall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Picture 2"/>
          <p:cNvPicPr/>
          <p:nvPr/>
        </p:nvPicPr>
        <p:blipFill>
          <a:blip r:embed="rId2"/>
          <a:stretch/>
        </p:blipFill>
        <p:spPr>
          <a:xfrm>
            <a:off x="971640" y="836640"/>
            <a:ext cx="7200360" cy="5400000"/>
          </a:xfrm>
          <a:prstGeom prst="rect">
            <a:avLst/>
          </a:prstGeom>
          <a:ln>
            <a:noFill/>
          </a:ln>
        </p:spPr>
      </p:pic>
      <p:pic>
        <p:nvPicPr>
          <p:cNvPr id="173" name="Picture 5"/>
          <p:cNvPicPr/>
          <p:nvPr/>
        </p:nvPicPr>
        <p:blipFill>
          <a:blip r:embed="rId3"/>
          <a:stretch/>
        </p:blipFill>
        <p:spPr>
          <a:xfrm>
            <a:off x="899640" y="3717000"/>
            <a:ext cx="7402320" cy="222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189000"/>
            <a:ext cx="91436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Gymnastics sport hall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2"/>
          <p:cNvPicPr/>
          <p:nvPr/>
        </p:nvPicPr>
        <p:blipFill>
          <a:blip r:embed="rId2"/>
          <a:stretch/>
        </p:blipFill>
        <p:spPr>
          <a:xfrm>
            <a:off x="971640" y="764640"/>
            <a:ext cx="7128360" cy="5346000"/>
          </a:xfrm>
          <a:prstGeom prst="rect">
            <a:avLst/>
          </a:prstGeom>
          <a:ln>
            <a:noFill/>
          </a:ln>
        </p:spPr>
      </p:pic>
      <p:pic>
        <p:nvPicPr>
          <p:cNvPr id="176" name="Picture 5"/>
          <p:cNvPicPr/>
          <p:nvPr/>
        </p:nvPicPr>
        <p:blipFill>
          <a:blip r:embed="rId3"/>
          <a:stretch/>
        </p:blipFill>
        <p:spPr>
          <a:xfrm>
            <a:off x="395640" y="3789000"/>
            <a:ext cx="2437920" cy="243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189000"/>
            <a:ext cx="91436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School field ORLIK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3"/>
          <p:cNvPicPr/>
          <p:nvPr/>
        </p:nvPicPr>
        <p:blipFill>
          <a:blip r:embed="rId2"/>
          <a:stretch/>
        </p:blipFill>
        <p:spPr>
          <a:xfrm>
            <a:off x="323640" y="836640"/>
            <a:ext cx="5088600" cy="3815640"/>
          </a:xfrm>
          <a:prstGeom prst="rect">
            <a:avLst/>
          </a:prstGeom>
          <a:ln>
            <a:noFill/>
          </a:ln>
        </p:spPr>
      </p:pic>
      <p:pic>
        <p:nvPicPr>
          <p:cNvPr id="179" name="Picture 2"/>
          <p:cNvPicPr/>
          <p:nvPr/>
        </p:nvPicPr>
        <p:blipFill>
          <a:blip r:embed="rId3"/>
          <a:stretch/>
        </p:blipFill>
        <p:spPr>
          <a:xfrm>
            <a:off x="3587760" y="2565360"/>
            <a:ext cx="5184360" cy="3887280"/>
          </a:xfrm>
          <a:prstGeom prst="rect">
            <a:avLst/>
          </a:prstGeom>
          <a:ln>
            <a:noFill/>
          </a:ln>
        </p:spPr>
      </p:pic>
      <p:pic>
        <p:nvPicPr>
          <p:cNvPr id="180" name="Picture 8"/>
          <p:cNvPicPr/>
          <p:nvPr/>
        </p:nvPicPr>
        <p:blipFill>
          <a:blip r:embed="rId4"/>
          <a:stretch/>
        </p:blipFill>
        <p:spPr>
          <a:xfrm>
            <a:off x="5508000" y="0"/>
            <a:ext cx="3212640" cy="3212640"/>
          </a:xfrm>
          <a:prstGeom prst="rect">
            <a:avLst/>
          </a:prstGeom>
          <a:ln>
            <a:noFill/>
          </a:ln>
        </p:spPr>
      </p:pic>
      <p:pic>
        <p:nvPicPr>
          <p:cNvPr id="181" name="Picture 10"/>
          <p:cNvPicPr/>
          <p:nvPr/>
        </p:nvPicPr>
        <p:blipFill>
          <a:blip r:embed="rId5"/>
          <a:stretch/>
        </p:blipFill>
        <p:spPr>
          <a:xfrm>
            <a:off x="2988000" y="2988360"/>
            <a:ext cx="2988360" cy="346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/>
          <p:cNvPicPr/>
          <p:nvPr/>
        </p:nvPicPr>
        <p:blipFill>
          <a:blip r:embed="rId2"/>
          <a:stretch/>
        </p:blipFill>
        <p:spPr>
          <a:xfrm>
            <a:off x="395280" y="907920"/>
            <a:ext cx="4992480" cy="3744720"/>
          </a:xfrm>
          <a:prstGeom prst="rect">
            <a:avLst/>
          </a:prstGeom>
          <a:ln>
            <a:noFill/>
          </a:ln>
        </p:spPr>
      </p:pic>
      <p:pic>
        <p:nvPicPr>
          <p:cNvPr id="183" name="Picture 3"/>
          <p:cNvPicPr/>
          <p:nvPr/>
        </p:nvPicPr>
        <p:blipFill>
          <a:blip r:embed="rId3"/>
          <a:stretch/>
        </p:blipFill>
        <p:spPr>
          <a:xfrm>
            <a:off x="3851280" y="3068640"/>
            <a:ext cx="4681080" cy="350964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0" y="189000"/>
            <a:ext cx="9143640" cy="106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Sport facilities –the  Academy of Pfysical Education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9"/>
          <p:cNvPicPr/>
          <p:nvPr/>
        </p:nvPicPr>
        <p:blipFill>
          <a:blip r:embed="rId4"/>
          <a:stretch/>
        </p:blipFill>
        <p:spPr>
          <a:xfrm>
            <a:off x="1187640" y="4005000"/>
            <a:ext cx="3168000" cy="2376000"/>
          </a:xfrm>
          <a:prstGeom prst="rect">
            <a:avLst/>
          </a:prstGeom>
          <a:ln>
            <a:noFill/>
          </a:ln>
          <a:effectLst>
            <a:outerShdw dist="11525" dir="868217">
              <a:srgbClr val="000000">
                <a:alpha val="30000"/>
              </a:srgbClr>
            </a:outerShdw>
          </a:effectLst>
        </p:spPr>
      </p:pic>
      <p:pic>
        <p:nvPicPr>
          <p:cNvPr id="186" name="Picture 13"/>
          <p:cNvPicPr/>
          <p:nvPr/>
        </p:nvPicPr>
        <p:blipFill>
          <a:blip r:embed="rId5"/>
          <a:stretch/>
        </p:blipFill>
        <p:spPr>
          <a:xfrm>
            <a:off x="8869680" y="476640"/>
            <a:ext cx="3146040" cy="28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189000"/>
            <a:ext cx="91436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The sport hall for  athletics – the Academy of PE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2"/>
          <a:stretch/>
        </p:blipFill>
        <p:spPr>
          <a:xfrm>
            <a:off x="1115640" y="836640"/>
            <a:ext cx="7057080" cy="5292360"/>
          </a:xfrm>
          <a:prstGeom prst="rect">
            <a:avLst/>
          </a:prstGeom>
          <a:ln>
            <a:noFill/>
          </a:ln>
        </p:spPr>
      </p:pic>
      <p:pic>
        <p:nvPicPr>
          <p:cNvPr id="189" name="Picture 6"/>
          <p:cNvPicPr/>
          <p:nvPr/>
        </p:nvPicPr>
        <p:blipFill>
          <a:blip r:embed="rId3"/>
          <a:stretch/>
        </p:blipFill>
        <p:spPr>
          <a:xfrm>
            <a:off x="8244360" y="3285000"/>
            <a:ext cx="2880720" cy="244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4200" b="0" strike="noStrike" spc="-97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BOARDING SCHOOL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Symbol zastępczy zawartości 3"/>
          <p:cNvPicPr/>
          <p:nvPr/>
        </p:nvPicPr>
        <p:blipFill>
          <a:blip r:embed="rId2"/>
          <a:stretch/>
        </p:blipFill>
        <p:spPr>
          <a:xfrm>
            <a:off x="611640" y="1772640"/>
            <a:ext cx="3096000" cy="2304000"/>
          </a:xfrm>
          <a:prstGeom prst="rect">
            <a:avLst/>
          </a:prstGeom>
          <a:ln>
            <a:noFill/>
          </a:ln>
        </p:spPr>
      </p:pic>
      <p:pic>
        <p:nvPicPr>
          <p:cNvPr id="192" name="Picture 2"/>
          <p:cNvPicPr/>
          <p:nvPr/>
        </p:nvPicPr>
        <p:blipFill>
          <a:blip r:embed="rId3"/>
          <a:stretch/>
        </p:blipFill>
        <p:spPr>
          <a:xfrm>
            <a:off x="5148000" y="1268640"/>
            <a:ext cx="3384000" cy="2304000"/>
          </a:xfrm>
          <a:prstGeom prst="rect">
            <a:avLst/>
          </a:prstGeom>
          <a:ln>
            <a:noFill/>
          </a:ln>
        </p:spPr>
      </p:pic>
      <p:pic>
        <p:nvPicPr>
          <p:cNvPr id="193" name="Picture 3"/>
          <p:cNvPicPr/>
          <p:nvPr/>
        </p:nvPicPr>
        <p:blipFill>
          <a:blip r:embed="rId4"/>
          <a:stretch/>
        </p:blipFill>
        <p:spPr>
          <a:xfrm>
            <a:off x="1475640" y="4437000"/>
            <a:ext cx="2628720" cy="1742760"/>
          </a:xfrm>
          <a:prstGeom prst="rect">
            <a:avLst/>
          </a:prstGeom>
          <a:ln>
            <a:noFill/>
          </a:ln>
        </p:spPr>
      </p:pic>
      <p:pic>
        <p:nvPicPr>
          <p:cNvPr id="194" name="Picture 3"/>
          <p:cNvPicPr/>
          <p:nvPr/>
        </p:nvPicPr>
        <p:blipFill>
          <a:blip r:embed="rId5"/>
          <a:stretch/>
        </p:blipFill>
        <p:spPr>
          <a:xfrm>
            <a:off x="4644000" y="4170960"/>
            <a:ext cx="3672000" cy="227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971640" y="548640"/>
            <a:ext cx="694800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PRIMARY SCHOOL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0" y="1196640"/>
            <a:ext cx="8964000" cy="40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General training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 activity. Running, jumping, throwing,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Play soccer, basketball,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Handball, volleyball etc.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10 h per week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2"/>
          <p:cNvPicPr/>
          <p:nvPr/>
        </p:nvPicPr>
        <p:blipFill>
          <a:blip r:embed="rId2"/>
          <a:stretch/>
        </p:blipFill>
        <p:spPr>
          <a:xfrm>
            <a:off x="251640" y="2925000"/>
            <a:ext cx="4248000" cy="2948760"/>
          </a:xfrm>
          <a:prstGeom prst="rect">
            <a:avLst/>
          </a:prstGeom>
          <a:ln w="9360">
            <a:noFill/>
          </a:ln>
        </p:spPr>
      </p:pic>
      <p:pic>
        <p:nvPicPr>
          <p:cNvPr id="198" name="Picture 6"/>
          <p:cNvPicPr/>
          <p:nvPr/>
        </p:nvPicPr>
        <p:blipFill>
          <a:blip r:embed="rId3"/>
          <a:stretch/>
        </p:blipFill>
        <p:spPr>
          <a:xfrm>
            <a:off x="4716000" y="4509000"/>
            <a:ext cx="3312000" cy="215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rcRect l="14034"/>
          <a:stretch/>
        </p:blipFill>
        <p:spPr>
          <a:xfrm>
            <a:off x="1691640" y="1628640"/>
            <a:ext cx="1511640" cy="2346120"/>
          </a:xfrm>
          <a:prstGeom prst="rect">
            <a:avLst/>
          </a:prstGeom>
          <a:ln>
            <a:noFill/>
          </a:ln>
        </p:spPr>
      </p:pic>
      <p:pic>
        <p:nvPicPr>
          <p:cNvPr id="200" name="Picture 2"/>
          <p:cNvPicPr/>
          <p:nvPr/>
        </p:nvPicPr>
        <p:blipFill>
          <a:blip r:embed="rId3"/>
          <a:srcRect l="13422" r="6068"/>
          <a:stretch/>
        </p:blipFill>
        <p:spPr>
          <a:xfrm>
            <a:off x="323640" y="548640"/>
            <a:ext cx="1439640" cy="238428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-252360" y="908640"/>
            <a:ext cx="9143640" cy="62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Direction training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Discus throw, javelin throw,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Hammer throw, shot put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2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Or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Long jump, high jump, pole vault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2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Or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Sprint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(100, 300, 100/110/300 hurdles Or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Long distans (600, 1000)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12 hours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85840" y="332640"/>
            <a:ext cx="885780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GYMNASIUM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2"/>
          <p:cNvPicPr/>
          <p:nvPr/>
        </p:nvPicPr>
        <p:blipFill>
          <a:blip r:embed="rId4"/>
          <a:stretch/>
        </p:blipFill>
        <p:spPr>
          <a:xfrm>
            <a:off x="251640" y="4725000"/>
            <a:ext cx="2448000" cy="1818000"/>
          </a:xfrm>
          <a:prstGeom prst="rect">
            <a:avLst/>
          </a:prstGeom>
          <a:ln>
            <a:noFill/>
          </a:ln>
        </p:spPr>
      </p:pic>
      <p:pic>
        <p:nvPicPr>
          <p:cNvPr id="204" name="Picture 2"/>
          <p:cNvPicPr/>
          <p:nvPr/>
        </p:nvPicPr>
        <p:blipFill>
          <a:blip r:embed="rId5"/>
          <a:stretch/>
        </p:blipFill>
        <p:spPr>
          <a:xfrm>
            <a:off x="323640" y="2925000"/>
            <a:ext cx="1896480" cy="17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Obraz 8"/>
          <p:cNvPicPr/>
          <p:nvPr/>
        </p:nvPicPr>
        <p:blipFill>
          <a:blip r:embed="rId2"/>
          <a:stretch/>
        </p:blipFill>
        <p:spPr>
          <a:xfrm>
            <a:off x="179640" y="1772640"/>
            <a:ext cx="3888000" cy="310068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-252360" y="908640"/>
            <a:ext cx="9143640" cy="62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Specialized training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Discus, javelin,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Hammer throw, shot put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2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Or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Long, high jump, pole vault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2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Or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Sprint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(100, 200, 400, 100/110/400 hurdles) </a:t>
            </a:r>
            <a:r>
              <a:rPr lang="pl-PL" sz="2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Or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Long distans (800,1500 ect.) and walk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 hours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285840" y="332640"/>
            <a:ext cx="885780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SECONDARY SCHOOL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0"/>
          <p:cNvPicPr/>
          <p:nvPr/>
        </p:nvPicPr>
        <p:blipFill>
          <a:blip r:embed="rId2"/>
          <a:stretch/>
        </p:blipFill>
        <p:spPr>
          <a:xfrm>
            <a:off x="1403640" y="980640"/>
            <a:ext cx="6408360" cy="480672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3078000" y="188640"/>
            <a:ext cx="2843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Our traditions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/>
          <p:cNvPicPr/>
          <p:nvPr/>
        </p:nvPicPr>
        <p:blipFill>
          <a:blip r:embed="rId2"/>
          <a:stretch/>
        </p:blipFill>
        <p:spPr>
          <a:xfrm>
            <a:off x="539640" y="1405800"/>
            <a:ext cx="3803040" cy="2552760"/>
          </a:xfrm>
          <a:prstGeom prst="rect">
            <a:avLst/>
          </a:prstGeom>
          <a:ln>
            <a:noFill/>
          </a:ln>
        </p:spPr>
      </p:pic>
      <p:pic>
        <p:nvPicPr>
          <p:cNvPr id="209" name="Picture 4"/>
          <p:cNvPicPr/>
          <p:nvPr/>
        </p:nvPicPr>
        <p:blipFill>
          <a:blip r:embed="rId3"/>
          <a:stretch/>
        </p:blipFill>
        <p:spPr>
          <a:xfrm>
            <a:off x="4500000" y="3710160"/>
            <a:ext cx="4104000" cy="272232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0" y="189000"/>
            <a:ext cx="91436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Summing up sport achivements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6"/>
          <p:cNvPicPr/>
          <p:nvPr/>
        </p:nvPicPr>
        <p:blipFill>
          <a:blip r:embed="rId4"/>
          <a:stretch/>
        </p:blipFill>
        <p:spPr>
          <a:xfrm>
            <a:off x="4860000" y="1333800"/>
            <a:ext cx="3885120" cy="2036520"/>
          </a:xfrm>
          <a:prstGeom prst="rect">
            <a:avLst/>
          </a:prstGeom>
          <a:ln>
            <a:noFill/>
          </a:ln>
        </p:spPr>
      </p:pic>
      <p:pic>
        <p:nvPicPr>
          <p:cNvPr id="212" name="Picture 8"/>
          <p:cNvPicPr/>
          <p:nvPr/>
        </p:nvPicPr>
        <p:blipFill>
          <a:blip r:embed="rId5"/>
          <a:stretch/>
        </p:blipFill>
        <p:spPr>
          <a:xfrm>
            <a:off x="1475640" y="3998160"/>
            <a:ext cx="1872000" cy="281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2009-2011 COMENIUS „European Studies School Network”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2012-2014 COMENIUS „Young European Enterpreneurs of the Future”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2015-2016 ERASMUS+ for teachers KA 1 „Teach in a modern, interestning and effective way”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2017-2018 ERASMUS+ for teachers KA 1 „We count on the development”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2018-2020 ERASMUS+ KA 2 : „Effective education, better future”</a:t>
            </a:r>
          </a:p>
        </p:txBody>
      </p:sp>
      <p:sp>
        <p:nvSpPr>
          <p:cNvPr id="214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0" strike="noStrike" spc="-97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European projects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48000" y="147636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2014 – Polish – Russian exchange: „Polish and Russian environment – how to protect it”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2015 – Polish – Russian exchange: „70 th anniversary II WW finish and its place in Polish and Russian memory”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2017 – Polish – Russian exchange: „How modern technology can change young people’s lives”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0" strike="noStrike" spc="-97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European projects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5529600"/>
            <a:ext cx="9143640" cy="6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0" y="0"/>
            <a:ext cx="9143640" cy="6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9" name="Grafik 218"/>
          <p:cNvPicPr/>
          <p:nvPr/>
        </p:nvPicPr>
        <p:blipFill>
          <a:blip r:embed="rId2"/>
          <a:stretch/>
        </p:blipFill>
        <p:spPr>
          <a:xfrm>
            <a:off x="2664000" y="450360"/>
            <a:ext cx="4341600" cy="613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-36360" y="189000"/>
            <a:ext cx="91436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Olimpic Games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4788000" y="1052640"/>
            <a:ext cx="3240000" cy="259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" name="Picture 4"/>
          <p:cNvPicPr/>
          <p:nvPr/>
        </p:nvPicPr>
        <p:blipFill>
          <a:blip r:embed="rId2"/>
          <a:stretch/>
        </p:blipFill>
        <p:spPr>
          <a:xfrm>
            <a:off x="5220000" y="1152360"/>
            <a:ext cx="2592000" cy="2363040"/>
          </a:xfrm>
          <a:prstGeom prst="rect">
            <a:avLst/>
          </a:prstGeom>
          <a:ln w="9360"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4788000" y="4077000"/>
            <a:ext cx="3240000" cy="259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0" name="Picture 5"/>
          <p:cNvPicPr/>
          <p:nvPr/>
        </p:nvPicPr>
        <p:blipFill>
          <a:blip r:embed="rId3"/>
          <a:stretch/>
        </p:blipFill>
        <p:spPr>
          <a:xfrm>
            <a:off x="5328000" y="4176720"/>
            <a:ext cx="2285640" cy="239256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936000" y="4077000"/>
            <a:ext cx="3240000" cy="259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Picture 6"/>
          <p:cNvPicPr/>
          <p:nvPr/>
        </p:nvPicPr>
        <p:blipFill>
          <a:blip r:embed="rId4"/>
          <a:stretch/>
        </p:blipFill>
        <p:spPr>
          <a:xfrm>
            <a:off x="1260000" y="4276440"/>
            <a:ext cx="2484000" cy="229284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5"/>
          <p:cNvSpPr/>
          <p:nvPr/>
        </p:nvSpPr>
        <p:spPr>
          <a:xfrm>
            <a:off x="936000" y="1052640"/>
            <a:ext cx="3240000" cy="259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4" name="Picture 7"/>
          <p:cNvPicPr/>
          <p:nvPr/>
        </p:nvPicPr>
        <p:blipFill>
          <a:blip r:embed="rId5"/>
          <a:stretch/>
        </p:blipFill>
        <p:spPr>
          <a:xfrm>
            <a:off x="1368000" y="1252080"/>
            <a:ext cx="2376000" cy="2135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43000" y="295200"/>
            <a:ext cx="8229240" cy="63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4000" b="1" strike="noStrike" spc="-97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Our Champions – track and field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Obraz 48"/>
          <p:cNvPicPr/>
          <p:nvPr/>
        </p:nvPicPr>
        <p:blipFill>
          <a:blip r:embed="rId2"/>
          <a:stretch/>
        </p:blipFill>
        <p:spPr>
          <a:xfrm>
            <a:off x="3780000" y="364500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37" name="Obraz 49"/>
          <p:cNvPicPr/>
          <p:nvPr/>
        </p:nvPicPr>
        <p:blipFill>
          <a:blip r:embed="rId3"/>
          <a:stretch/>
        </p:blipFill>
        <p:spPr>
          <a:xfrm>
            <a:off x="5580000" y="105264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38" name="Obraz 50"/>
          <p:cNvPicPr/>
          <p:nvPr/>
        </p:nvPicPr>
        <p:blipFill>
          <a:blip r:embed="rId4"/>
          <a:stretch/>
        </p:blipFill>
        <p:spPr>
          <a:xfrm>
            <a:off x="3780000" y="105264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39" name="Obraz 51"/>
          <p:cNvPicPr/>
          <p:nvPr/>
        </p:nvPicPr>
        <p:blipFill>
          <a:blip r:embed="rId5"/>
          <a:stretch/>
        </p:blipFill>
        <p:spPr>
          <a:xfrm>
            <a:off x="179640" y="364500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40" name="Obraz 52"/>
          <p:cNvPicPr/>
          <p:nvPr/>
        </p:nvPicPr>
        <p:blipFill>
          <a:blip r:embed="rId6"/>
          <a:stretch/>
        </p:blipFill>
        <p:spPr>
          <a:xfrm>
            <a:off x="7380360" y="105264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41" name="Obraz 53"/>
          <p:cNvPicPr/>
          <p:nvPr/>
        </p:nvPicPr>
        <p:blipFill>
          <a:blip r:embed="rId7"/>
          <a:stretch/>
        </p:blipFill>
        <p:spPr>
          <a:xfrm>
            <a:off x="1979640" y="105264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42" name="Obraz 54"/>
          <p:cNvPicPr/>
          <p:nvPr/>
        </p:nvPicPr>
        <p:blipFill>
          <a:blip r:embed="rId8"/>
          <a:stretch/>
        </p:blipFill>
        <p:spPr>
          <a:xfrm>
            <a:off x="179640" y="105264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43" name="Obraz 55"/>
          <p:cNvPicPr/>
          <p:nvPr/>
        </p:nvPicPr>
        <p:blipFill>
          <a:blip r:embed="rId9"/>
          <a:stretch/>
        </p:blipFill>
        <p:spPr>
          <a:xfrm>
            <a:off x="1979640" y="364500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44" name="Obraz 56"/>
          <p:cNvPicPr/>
          <p:nvPr/>
        </p:nvPicPr>
        <p:blipFill>
          <a:blip r:embed="rId10"/>
          <a:stretch/>
        </p:blipFill>
        <p:spPr>
          <a:xfrm>
            <a:off x="5580000" y="3645000"/>
            <a:ext cx="1696680" cy="2399400"/>
          </a:xfrm>
          <a:prstGeom prst="rect">
            <a:avLst/>
          </a:prstGeom>
          <a:ln>
            <a:noFill/>
          </a:ln>
        </p:spPr>
      </p:pic>
      <p:pic>
        <p:nvPicPr>
          <p:cNvPr id="145" name="Obraz 57"/>
          <p:cNvPicPr/>
          <p:nvPr/>
        </p:nvPicPr>
        <p:blipFill>
          <a:blip r:embed="rId11"/>
          <a:stretch/>
        </p:blipFill>
        <p:spPr>
          <a:xfrm>
            <a:off x="7380360" y="3645000"/>
            <a:ext cx="1696680" cy="239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Obraz 3"/>
          <p:cNvPicPr/>
          <p:nvPr/>
        </p:nvPicPr>
        <p:blipFill>
          <a:blip r:embed="rId2"/>
          <a:stretch/>
        </p:blipFill>
        <p:spPr>
          <a:xfrm>
            <a:off x="395640" y="764640"/>
            <a:ext cx="8208720" cy="390780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251640" y="5085360"/>
            <a:ext cx="8712720" cy="1583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0" y="189000"/>
            <a:ext cx="91436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Olympian’s corner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Obraz 5"/>
          <p:cNvPicPr/>
          <p:nvPr/>
        </p:nvPicPr>
        <p:blipFill>
          <a:blip r:embed="rId3"/>
          <a:stretch/>
        </p:blipFill>
        <p:spPr>
          <a:xfrm>
            <a:off x="5724000" y="5229360"/>
            <a:ext cx="1059480" cy="1151640"/>
          </a:xfrm>
          <a:prstGeom prst="rect">
            <a:avLst/>
          </a:prstGeom>
          <a:ln>
            <a:noFill/>
          </a:ln>
        </p:spPr>
      </p:pic>
      <p:pic>
        <p:nvPicPr>
          <p:cNvPr id="150" name="Obraz 6"/>
          <p:cNvPicPr/>
          <p:nvPr/>
        </p:nvPicPr>
        <p:blipFill>
          <a:blip r:embed="rId4"/>
          <a:stretch/>
        </p:blipFill>
        <p:spPr>
          <a:xfrm>
            <a:off x="3636000" y="5157360"/>
            <a:ext cx="791640" cy="1318320"/>
          </a:xfrm>
          <a:prstGeom prst="rect">
            <a:avLst/>
          </a:prstGeom>
          <a:ln>
            <a:noFill/>
          </a:ln>
        </p:spPr>
      </p:pic>
      <p:pic>
        <p:nvPicPr>
          <p:cNvPr id="151" name="Obraz 7"/>
          <p:cNvPicPr/>
          <p:nvPr/>
        </p:nvPicPr>
        <p:blipFill>
          <a:blip r:embed="rId5"/>
          <a:stretch/>
        </p:blipFill>
        <p:spPr>
          <a:xfrm>
            <a:off x="2339640" y="5157360"/>
            <a:ext cx="1223640" cy="1285920"/>
          </a:xfrm>
          <a:prstGeom prst="rect">
            <a:avLst/>
          </a:prstGeom>
          <a:ln>
            <a:noFill/>
          </a:ln>
        </p:spPr>
      </p:pic>
      <p:pic>
        <p:nvPicPr>
          <p:cNvPr id="152" name="Obraz 8"/>
          <p:cNvPicPr/>
          <p:nvPr/>
        </p:nvPicPr>
        <p:blipFill>
          <a:blip r:embed="rId6"/>
          <a:stretch/>
        </p:blipFill>
        <p:spPr>
          <a:xfrm>
            <a:off x="395640" y="5157360"/>
            <a:ext cx="791640" cy="1395360"/>
          </a:xfrm>
          <a:prstGeom prst="rect">
            <a:avLst/>
          </a:prstGeom>
          <a:ln>
            <a:noFill/>
          </a:ln>
        </p:spPr>
      </p:pic>
      <p:pic>
        <p:nvPicPr>
          <p:cNvPr id="153" name="Obraz 9"/>
          <p:cNvPicPr/>
          <p:nvPr/>
        </p:nvPicPr>
        <p:blipFill>
          <a:blip r:embed="rId7"/>
          <a:stretch/>
        </p:blipFill>
        <p:spPr>
          <a:xfrm>
            <a:off x="7812360" y="5229360"/>
            <a:ext cx="1068120" cy="1181520"/>
          </a:xfrm>
          <a:prstGeom prst="rect">
            <a:avLst/>
          </a:prstGeom>
          <a:ln>
            <a:noFill/>
          </a:ln>
        </p:spPr>
      </p:pic>
      <p:pic>
        <p:nvPicPr>
          <p:cNvPr id="154" name="Obraz 10"/>
          <p:cNvPicPr/>
          <p:nvPr/>
        </p:nvPicPr>
        <p:blipFill>
          <a:blip r:embed="rId8"/>
          <a:stretch/>
        </p:blipFill>
        <p:spPr>
          <a:xfrm>
            <a:off x="6876360" y="5229360"/>
            <a:ext cx="833040" cy="1151640"/>
          </a:xfrm>
          <a:prstGeom prst="rect">
            <a:avLst/>
          </a:prstGeom>
          <a:ln>
            <a:noFill/>
          </a:ln>
        </p:spPr>
      </p:pic>
      <p:pic>
        <p:nvPicPr>
          <p:cNvPr id="155" name="Obraz 11"/>
          <p:cNvPicPr/>
          <p:nvPr/>
        </p:nvPicPr>
        <p:blipFill>
          <a:blip r:embed="rId9"/>
          <a:stretch/>
        </p:blipFill>
        <p:spPr>
          <a:xfrm>
            <a:off x="1259640" y="5157360"/>
            <a:ext cx="1020600" cy="1367640"/>
          </a:xfrm>
          <a:prstGeom prst="rect">
            <a:avLst/>
          </a:prstGeom>
          <a:ln>
            <a:noFill/>
          </a:ln>
        </p:spPr>
      </p:pic>
      <p:pic>
        <p:nvPicPr>
          <p:cNvPr id="156" name="Obraz 12"/>
          <p:cNvPicPr/>
          <p:nvPr/>
        </p:nvPicPr>
        <p:blipFill>
          <a:blip r:embed="rId10"/>
          <a:stretch/>
        </p:blipFill>
        <p:spPr>
          <a:xfrm>
            <a:off x="4500000" y="5229360"/>
            <a:ext cx="1151640" cy="118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2880" indent="-272520">
              <a:lnSpc>
                <a:spcPct val="100000"/>
              </a:lnSpc>
            </a:pPr>
            <a:r>
              <a:rPr lang="pl-P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		</a:t>
            </a: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				Kids aged: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</a:pP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Pre</a:t>
            </a: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school education 	               5/6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</a:pP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Primary school no. 75 	               7-12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</a:pP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Lower – secondary school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</a:pP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Gymnasium no. 15</a:t>
            </a: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		              13-16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</a:pP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XII Secondary school</a:t>
            </a: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		         16-19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41360" y="3398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0" strike="noStrike" spc="-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School divisions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68360" y="148428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2880" indent="-272520">
              <a:lnSpc>
                <a:spcPct val="100000"/>
              </a:lnSpc>
            </a:pPr>
            <a:r>
              <a:rPr lang="pl-PL" sz="28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Number of students – </a:t>
            </a:r>
            <a:r>
              <a:rPr lang="pl-PL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750</a:t>
            </a:r>
            <a:r>
              <a:rPr lang="pl-PL" sz="28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including: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- 350 in Pre- and Primary school
- 140 in 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Lower-secondary school (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Gymnasium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- 215 in 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Secondary 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school
- 52 in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Sport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School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</a:pP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</a:pPr>
            <a:r>
              <a:rPr lang="pl-PL" sz="28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Number of </a:t>
            </a:r>
            <a:r>
              <a:rPr lang="pl-PL" sz="28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pl-PL" sz="28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eachers - 170 including:</a:t>
            </a: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- 90 subject teachers
- 60 trainers</a:t>
            </a:r>
            <a:endParaRPr lang="pl-PL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276000" y="332640"/>
            <a:ext cx="2616120" cy="71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200" b="1" strike="noStrike" spc="-97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Numbers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Table 1"/>
          <p:cNvGraphicFramePr/>
          <p:nvPr/>
        </p:nvGraphicFramePr>
        <p:xfrm>
          <a:off x="107640" y="801720"/>
          <a:ext cx="8963640" cy="5612400"/>
        </p:xfrm>
        <a:graphic>
          <a:graphicData uri="http://schemas.openxmlformats.org/drawingml/2006/table">
            <a:tbl>
              <a:tblPr/>
              <a:tblGrid>
                <a:gridCol w="52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2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time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Monday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Tuesday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Wednesday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Thursday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Friday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Saturday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7.20-8.05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8.10-8.55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9.05-9.50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Maths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Biology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10.00-10.45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Polish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History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Polish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Religion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10.55-11.40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Russian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Geography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Polish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Polish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Russian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11.50-12.35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Meeting with form teacher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Religion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Maths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Biology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Maths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12.50-13.35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English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Social 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Science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Russian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History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Biology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8.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13.50-14.35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English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Polish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Russian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English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English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9.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14.50-15.35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15.45-16.30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16.35-17.20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12.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17.25-18.10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training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2" name="CustomShape 2"/>
          <p:cNvSpPr/>
          <p:nvPr/>
        </p:nvSpPr>
        <p:spPr>
          <a:xfrm>
            <a:off x="429480" y="188640"/>
            <a:ext cx="79977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FCF05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Students’ Timetable – Sport Masters’ class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27640" y="404640"/>
            <a:ext cx="7772040" cy="935640"/>
          </a:xfrm>
          <a:prstGeom prst="rect">
            <a:avLst/>
          </a:prstGeom>
          <a:noFill/>
          <a:ln w="648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l-PL" sz="2900" b="0" strike="noStrike" spc="-97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English teacher’s  timetable</a:t>
            </a:r>
            <a:endParaRPr lang="pl-PL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371600" y="376704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5" name="Table 3"/>
          <p:cNvGraphicFramePr/>
          <p:nvPr/>
        </p:nvGraphicFramePr>
        <p:xfrm>
          <a:off x="971640" y="1989000"/>
          <a:ext cx="7055640" cy="3801240"/>
        </p:xfrm>
        <a:graphic>
          <a:graphicData uri="http://schemas.openxmlformats.org/drawingml/2006/table">
            <a:tbl>
              <a:tblPr/>
              <a:tblGrid>
                <a:gridCol w="5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212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Monday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Tuesday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Wednesday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Thursday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Friday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A5B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-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D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-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-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-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-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-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D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F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individual lesson (one student)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 A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 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 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F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 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D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individual lesson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individual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lesson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 A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F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 A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 A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7.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III 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individual lesson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482</Words>
  <Application>Microsoft Macintosh PowerPoint</Application>
  <PresentationFormat>Bildschirmpräsentation (4:3)</PresentationFormat>
  <Paragraphs>187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Arial</vt:lpstr>
      <vt:lpstr>Cambria</vt:lpstr>
      <vt:lpstr>Constantia</vt:lpstr>
      <vt:lpstr>DejaVu Sans</vt:lpstr>
      <vt:lpstr>Lucida Sans Unicode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Neo</dc:creator>
  <dc:description/>
  <cp:lastModifiedBy>Karl Weinstich</cp:lastModifiedBy>
  <cp:revision>112</cp:revision>
  <dcterms:created xsi:type="dcterms:W3CDTF">2012-03-29T06:48:28Z</dcterms:created>
  <dcterms:modified xsi:type="dcterms:W3CDTF">2018-07-05T17:44:57Z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